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71" r:id="rId10"/>
    <p:sldId id="274" r:id="rId11"/>
    <p:sldId id="266" r:id="rId12"/>
    <p:sldId id="277" r:id="rId13"/>
    <p:sldId id="278" r:id="rId14"/>
    <p:sldId id="279" r:id="rId15"/>
    <p:sldId id="280" r:id="rId16"/>
    <p:sldId id="282" r:id="rId17"/>
    <p:sldId id="281" r:id="rId18"/>
    <p:sldId id="285" r:id="rId19"/>
    <p:sldId id="276" r:id="rId20"/>
    <p:sldId id="283" r:id="rId21"/>
    <p:sldId id="284" r:id="rId22"/>
    <p:sldId id="310" r:id="rId23"/>
    <p:sldId id="272" r:id="rId24"/>
    <p:sldId id="313" r:id="rId25"/>
    <p:sldId id="311" r:id="rId26"/>
    <p:sldId id="312" r:id="rId27"/>
    <p:sldId id="273" r:id="rId28"/>
    <p:sldId id="288" r:id="rId29"/>
    <p:sldId id="289" r:id="rId30"/>
    <p:sldId id="306" r:id="rId31"/>
    <p:sldId id="307" r:id="rId32"/>
    <p:sldId id="309" r:id="rId33"/>
    <p:sldId id="275" r:id="rId34"/>
    <p:sldId id="291" r:id="rId35"/>
    <p:sldId id="292" r:id="rId36"/>
    <p:sldId id="267" r:id="rId37"/>
    <p:sldId id="268" r:id="rId38"/>
    <p:sldId id="294" r:id="rId39"/>
    <p:sldId id="296" r:id="rId40"/>
    <p:sldId id="297" r:id="rId41"/>
    <p:sldId id="298" r:id="rId42"/>
    <p:sldId id="269" r:id="rId4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CDA7F-F2B6-6345-A2D8-5D09C69B3B0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736A78-EF8C-6348-A73E-30753EE24A81}">
      <dgm:prSet custT="1"/>
      <dgm:spPr/>
      <dgm:t>
        <a:bodyPr/>
        <a:lstStyle/>
        <a:p>
          <a:r>
            <a:rPr lang="en-GB" sz="1400" i="0" dirty="0"/>
            <a:t>Telecommunications and Network</a:t>
          </a:r>
          <a:endParaRPr lang="en-PK" sz="1400"/>
        </a:p>
      </dgm:t>
    </dgm:pt>
    <dgm:pt modelId="{EEF17733-A5C7-1548-88E2-0E60D922228C}" type="parTrans" cxnId="{CF9D87A4-46E9-054A-9A51-89111C62A66F}">
      <dgm:prSet/>
      <dgm:spPr/>
      <dgm:t>
        <a:bodyPr/>
        <a:lstStyle/>
        <a:p>
          <a:endParaRPr lang="en-GB"/>
        </a:p>
      </dgm:t>
    </dgm:pt>
    <dgm:pt modelId="{A952EC84-2705-7A4B-8C3E-D44F1436454F}" type="sibTrans" cxnId="{CF9D87A4-46E9-054A-9A51-89111C62A66F}">
      <dgm:prSet/>
      <dgm:spPr/>
      <dgm:t>
        <a:bodyPr/>
        <a:lstStyle/>
        <a:p>
          <a:endParaRPr lang="en-GB"/>
        </a:p>
      </dgm:t>
    </dgm:pt>
    <dgm:pt modelId="{E7340BD6-EBFF-1849-A32F-7227B4E41A05}">
      <dgm:prSet custT="1"/>
      <dgm:spPr/>
      <dgm:t>
        <a:bodyPr/>
        <a:lstStyle/>
        <a:p>
          <a:pPr rtl="0"/>
          <a:r>
            <a:rPr lang="en-GB" sz="1400" dirty="0"/>
            <a:t>Artificial Intelligence</a:t>
          </a:r>
        </a:p>
      </dgm:t>
    </dgm:pt>
    <dgm:pt modelId="{705538F9-827E-8749-9348-92F63F531CE1}" type="parTrans" cxnId="{D2EA1AAE-9ADD-3644-91EB-63D091C8AE47}">
      <dgm:prSet/>
      <dgm:spPr/>
      <dgm:t>
        <a:bodyPr/>
        <a:lstStyle/>
        <a:p>
          <a:endParaRPr lang="en-GB"/>
        </a:p>
      </dgm:t>
    </dgm:pt>
    <dgm:pt modelId="{ACA2F5CF-DEEC-A040-A1FF-F40317EA420F}" type="sibTrans" cxnId="{D2EA1AAE-9ADD-3644-91EB-63D091C8AE47}">
      <dgm:prSet/>
      <dgm:spPr/>
      <dgm:t>
        <a:bodyPr/>
        <a:lstStyle/>
        <a:p>
          <a:endParaRPr lang="en-GB"/>
        </a:p>
      </dgm:t>
    </dgm:pt>
    <dgm:pt modelId="{C6E5BDE3-58CD-6245-9774-B6AAE158F4FC}">
      <dgm:prSet custT="1"/>
      <dgm:spPr/>
      <dgm:t>
        <a:bodyPr/>
        <a:lstStyle/>
        <a:p>
          <a:pPr rtl="0"/>
          <a:r>
            <a:rPr lang="en-GB" sz="1400" dirty="0"/>
            <a:t>Semiconductors</a:t>
          </a:r>
        </a:p>
      </dgm:t>
    </dgm:pt>
    <dgm:pt modelId="{496CFD08-D571-FE41-BE11-00DA162ED16B}" type="parTrans" cxnId="{EBDB667B-8F03-D545-A3CB-0AE50A783C2A}">
      <dgm:prSet/>
      <dgm:spPr/>
      <dgm:t>
        <a:bodyPr/>
        <a:lstStyle/>
        <a:p>
          <a:endParaRPr lang="en-GB"/>
        </a:p>
      </dgm:t>
    </dgm:pt>
    <dgm:pt modelId="{11220AF2-4FAA-5F40-B38B-5CB1B9635D07}" type="sibTrans" cxnId="{EBDB667B-8F03-D545-A3CB-0AE50A783C2A}">
      <dgm:prSet/>
      <dgm:spPr/>
      <dgm:t>
        <a:bodyPr/>
        <a:lstStyle/>
        <a:p>
          <a:endParaRPr lang="en-GB"/>
        </a:p>
      </dgm:t>
    </dgm:pt>
    <dgm:pt modelId="{C3480598-0860-684B-8996-8F095082E2ED}">
      <dgm:prSet custT="1"/>
      <dgm:spPr/>
      <dgm:t>
        <a:bodyPr/>
        <a:lstStyle/>
        <a:p>
          <a:pPr rtl="0"/>
          <a:r>
            <a:rPr lang="en-GB" sz="1400" dirty="0"/>
            <a:t>Digital Security</a:t>
          </a:r>
        </a:p>
      </dgm:t>
    </dgm:pt>
    <dgm:pt modelId="{E77A5F7F-CE2D-CA43-9A59-FC774AF88D8D}" type="parTrans" cxnId="{7BA76EAE-F60C-FC40-AC46-2A9537CC7338}">
      <dgm:prSet/>
      <dgm:spPr/>
      <dgm:t>
        <a:bodyPr/>
        <a:lstStyle/>
        <a:p>
          <a:endParaRPr lang="en-GB"/>
        </a:p>
      </dgm:t>
    </dgm:pt>
    <dgm:pt modelId="{651FD838-AD1C-AE4E-8900-6F4D03BEFF55}" type="sibTrans" cxnId="{7BA76EAE-F60C-FC40-AC46-2A9537CC7338}">
      <dgm:prSet/>
      <dgm:spPr/>
      <dgm:t>
        <a:bodyPr/>
        <a:lstStyle/>
        <a:p>
          <a:endParaRPr lang="en-GB"/>
        </a:p>
      </dgm:t>
    </dgm:pt>
    <dgm:pt modelId="{E4B9D6F4-D6B2-2748-86AB-67956F4507B3}">
      <dgm:prSet custT="1"/>
      <dgm:spPr/>
      <dgm:t>
        <a:bodyPr/>
        <a:lstStyle/>
        <a:p>
          <a:pPr rtl="0"/>
          <a:r>
            <a:rPr lang="en-GB" sz="1400" dirty="0"/>
            <a:t>Computing</a:t>
          </a:r>
        </a:p>
      </dgm:t>
    </dgm:pt>
    <dgm:pt modelId="{504180C5-E842-4D47-B32D-C116DC03B406}" type="parTrans" cxnId="{1534DF28-9B23-CD48-9E2A-92FE60EF4AFD}">
      <dgm:prSet/>
      <dgm:spPr/>
      <dgm:t>
        <a:bodyPr/>
        <a:lstStyle/>
        <a:p>
          <a:endParaRPr lang="en-GB"/>
        </a:p>
      </dgm:t>
    </dgm:pt>
    <dgm:pt modelId="{4220A778-ED33-094C-AF73-B2A44B6C8ECE}" type="sibTrans" cxnId="{1534DF28-9B23-CD48-9E2A-92FE60EF4AFD}">
      <dgm:prSet/>
      <dgm:spPr/>
      <dgm:t>
        <a:bodyPr/>
        <a:lstStyle/>
        <a:p>
          <a:endParaRPr lang="en-GB"/>
        </a:p>
      </dgm:t>
    </dgm:pt>
    <dgm:pt modelId="{0AD741BA-E09E-DA40-A113-610CBF34E323}">
      <dgm:prSet custT="1"/>
      <dgm:spPr/>
      <dgm:t>
        <a:bodyPr/>
        <a:lstStyle/>
        <a:p>
          <a:pPr rtl="0"/>
          <a:r>
            <a:rPr lang="en-GB" sz="1400" dirty="0"/>
            <a:t>Software Solutions</a:t>
          </a:r>
        </a:p>
      </dgm:t>
    </dgm:pt>
    <dgm:pt modelId="{4C28918B-7B7E-FB43-B1C5-05A10BF9CE26}" type="parTrans" cxnId="{D66E1D31-47C3-0140-A74E-F221555A2081}">
      <dgm:prSet/>
      <dgm:spPr/>
      <dgm:t>
        <a:bodyPr/>
        <a:lstStyle/>
        <a:p>
          <a:endParaRPr lang="en-GB"/>
        </a:p>
      </dgm:t>
    </dgm:pt>
    <dgm:pt modelId="{B0BE3AF6-6919-4F40-8A3E-1B2AD993883E}" type="sibTrans" cxnId="{D66E1D31-47C3-0140-A74E-F221555A2081}">
      <dgm:prSet/>
      <dgm:spPr/>
      <dgm:t>
        <a:bodyPr/>
        <a:lstStyle/>
        <a:p>
          <a:endParaRPr lang="en-GB"/>
        </a:p>
      </dgm:t>
    </dgm:pt>
    <dgm:pt modelId="{F1F04211-99D8-3D49-8592-C886F99139E6}">
      <dgm:prSet custT="1"/>
      <dgm:spPr/>
      <dgm:t>
        <a:bodyPr/>
        <a:lstStyle/>
        <a:p>
          <a:pPr algn="justLow">
            <a:buNone/>
          </a:pPr>
          <a:r>
            <a:rPr lang="en-GB" sz="1100" b="0" i="0" dirty="0"/>
            <a:t>To create the most innovative techniques towards faster and greater connectivity of humans and machines.</a:t>
          </a:r>
          <a:endParaRPr lang="en-GB" sz="1100" dirty="0"/>
        </a:p>
      </dgm:t>
    </dgm:pt>
    <dgm:pt modelId="{EAD0BA32-3EA8-3B45-8B0A-96F73F3A6513}" type="parTrans" cxnId="{C199C8E2-52F9-E442-8051-A27CDFFD3A1D}">
      <dgm:prSet/>
      <dgm:spPr/>
      <dgm:t>
        <a:bodyPr/>
        <a:lstStyle/>
        <a:p>
          <a:endParaRPr lang="en-GB"/>
        </a:p>
      </dgm:t>
    </dgm:pt>
    <dgm:pt modelId="{FFE6744B-65D0-FB46-BF7D-7F0708567F2F}" type="sibTrans" cxnId="{C199C8E2-52F9-E442-8051-A27CDFFD3A1D}">
      <dgm:prSet/>
      <dgm:spPr/>
      <dgm:t>
        <a:bodyPr/>
        <a:lstStyle/>
        <a:p>
          <a:endParaRPr lang="en-GB"/>
        </a:p>
      </dgm:t>
    </dgm:pt>
    <dgm:pt modelId="{B5111C42-3B59-644B-873E-6D5DE2C552AE}">
      <dgm:prSet custT="1"/>
      <dgm:spPr/>
      <dgm:t>
        <a:bodyPr/>
        <a:lstStyle/>
        <a:p>
          <a:pPr algn="justLow">
            <a:buNone/>
          </a:pPr>
          <a:r>
            <a:rPr lang="en-GB" sz="1100" b="0" i="0" dirty="0"/>
            <a:t>Being at forefront of Artificial Intelligence &amp; Machine Learning</a:t>
          </a:r>
          <a:endParaRPr lang="en-GB" sz="1100" dirty="0"/>
        </a:p>
      </dgm:t>
    </dgm:pt>
    <dgm:pt modelId="{7F283A20-35AB-F244-83D5-7CCB87225C83}" type="parTrans" cxnId="{1D7248D5-510B-E042-8B2A-537138ED8560}">
      <dgm:prSet/>
      <dgm:spPr/>
      <dgm:t>
        <a:bodyPr/>
        <a:lstStyle/>
        <a:p>
          <a:endParaRPr lang="en-GB"/>
        </a:p>
      </dgm:t>
    </dgm:pt>
    <dgm:pt modelId="{674534CF-1781-7D43-9318-AFB62AEFCD35}" type="sibTrans" cxnId="{1D7248D5-510B-E042-8B2A-537138ED8560}">
      <dgm:prSet/>
      <dgm:spPr/>
      <dgm:t>
        <a:bodyPr/>
        <a:lstStyle/>
        <a:p>
          <a:endParaRPr lang="en-GB"/>
        </a:p>
      </dgm:t>
    </dgm:pt>
    <dgm:pt modelId="{19CD26EB-1100-5446-A2BB-CDE52A55BF54}">
      <dgm:prSet custT="1"/>
      <dgm:spPr/>
      <dgm:t>
        <a:bodyPr/>
        <a:lstStyle/>
        <a:p>
          <a:pPr algn="just">
            <a:buNone/>
          </a:pPr>
          <a:r>
            <a:rPr lang="en-GB" sz="1100" b="0" i="0" dirty="0"/>
            <a:t>From chip design, verification and testing to embedded devices, smart surfaces and materials, we do our part create the future.​</a:t>
          </a:r>
          <a:endParaRPr lang="en-GB" sz="1100" dirty="0"/>
        </a:p>
      </dgm:t>
    </dgm:pt>
    <dgm:pt modelId="{A561C42D-17CE-0440-BD6C-941D3C808718}" type="parTrans" cxnId="{4012B8AD-44AB-4E43-A11B-0DC9ECD6BDB2}">
      <dgm:prSet/>
      <dgm:spPr/>
      <dgm:t>
        <a:bodyPr/>
        <a:lstStyle/>
        <a:p>
          <a:endParaRPr lang="en-GB"/>
        </a:p>
      </dgm:t>
    </dgm:pt>
    <dgm:pt modelId="{7032F862-7959-5F49-9775-B406391F2C13}" type="sibTrans" cxnId="{4012B8AD-44AB-4E43-A11B-0DC9ECD6BDB2}">
      <dgm:prSet/>
      <dgm:spPr/>
      <dgm:t>
        <a:bodyPr/>
        <a:lstStyle/>
        <a:p>
          <a:endParaRPr lang="en-GB"/>
        </a:p>
      </dgm:t>
    </dgm:pt>
    <dgm:pt modelId="{C92DA59D-DFEA-8946-A835-9E5711D80926}">
      <dgm:prSet custT="1"/>
      <dgm:spPr/>
      <dgm:t>
        <a:bodyPr/>
        <a:lstStyle/>
        <a:p>
          <a:pPr>
            <a:buNone/>
          </a:pPr>
          <a:r>
            <a:rPr lang="en-GB" sz="1100" b="0" i="0" dirty="0"/>
            <a:t>An active security team designing techniques, algorithms and hardware</a:t>
          </a:r>
          <a:endParaRPr lang="en-GB" sz="1300" dirty="0"/>
        </a:p>
      </dgm:t>
    </dgm:pt>
    <dgm:pt modelId="{4187EDA4-8C81-9847-AC0E-1EC5A666D210}" type="parTrans" cxnId="{8A80CB95-E092-D543-8095-05BEFD2E88BC}">
      <dgm:prSet/>
      <dgm:spPr/>
      <dgm:t>
        <a:bodyPr/>
        <a:lstStyle/>
        <a:p>
          <a:endParaRPr lang="en-GB"/>
        </a:p>
      </dgm:t>
    </dgm:pt>
    <dgm:pt modelId="{B95392B8-E198-834A-9405-70A9AF8F057B}" type="sibTrans" cxnId="{8A80CB95-E092-D543-8095-05BEFD2E88BC}">
      <dgm:prSet/>
      <dgm:spPr/>
      <dgm:t>
        <a:bodyPr/>
        <a:lstStyle/>
        <a:p>
          <a:endParaRPr lang="en-GB"/>
        </a:p>
      </dgm:t>
    </dgm:pt>
    <dgm:pt modelId="{C025B8E1-84C8-B743-B35B-BEEE25DFF70D}">
      <dgm:prSet custT="1"/>
      <dgm:spPr/>
      <dgm:t>
        <a:bodyPr/>
        <a:lstStyle/>
        <a:p>
          <a:pPr>
            <a:buNone/>
          </a:pPr>
          <a:r>
            <a:rPr lang="en-GB" sz="1100" b="0" i="0" dirty="0"/>
            <a:t>Be it computing at the cloud, network edge, handheld computing or quantum computers, Bitsym Labs innovates in all computing spheres to remain at the forefronts of knowledge and discovery</a:t>
          </a:r>
          <a:r>
            <a:rPr lang="en-GB" sz="1300" b="0" i="0" dirty="0"/>
            <a:t>.​</a:t>
          </a:r>
          <a:endParaRPr lang="en-GB" sz="1300" dirty="0"/>
        </a:p>
      </dgm:t>
    </dgm:pt>
    <dgm:pt modelId="{D4EBF944-3E15-0D43-8C7B-8DBF94F85268}" type="parTrans" cxnId="{B99E58DE-4337-DF4E-B126-F8B13DF3377C}">
      <dgm:prSet/>
      <dgm:spPr/>
      <dgm:t>
        <a:bodyPr/>
        <a:lstStyle/>
        <a:p>
          <a:endParaRPr lang="en-GB"/>
        </a:p>
      </dgm:t>
    </dgm:pt>
    <dgm:pt modelId="{421D0ADB-F934-8548-9623-6FFC40294F24}" type="sibTrans" cxnId="{B99E58DE-4337-DF4E-B126-F8B13DF3377C}">
      <dgm:prSet/>
      <dgm:spPr/>
      <dgm:t>
        <a:bodyPr/>
        <a:lstStyle/>
        <a:p>
          <a:endParaRPr lang="en-GB"/>
        </a:p>
      </dgm:t>
    </dgm:pt>
    <dgm:pt modelId="{B96FE116-01D5-E548-82CF-6A81256F771B}">
      <dgm:prSet custT="1"/>
      <dgm:spPr/>
      <dgm:t>
        <a:bodyPr/>
        <a:lstStyle/>
        <a:p>
          <a:pPr>
            <a:buNone/>
          </a:pPr>
          <a:r>
            <a:rPr lang="en-GB" sz="1100" b="0" i="0" dirty="0"/>
            <a:t>Bitsym Software Solutions team specializes in latest tools and technologies with best methods and practices of software engineering and an ISO/CMMI certified portfolio of projects</a:t>
          </a:r>
          <a:r>
            <a:rPr lang="en-GB" sz="1300" b="0" i="0" dirty="0"/>
            <a:t>.</a:t>
          </a:r>
          <a:endParaRPr lang="en-GB" sz="1300" dirty="0"/>
        </a:p>
      </dgm:t>
    </dgm:pt>
    <dgm:pt modelId="{D48F920A-80E8-1249-BE66-0FB4220B5F46}" type="parTrans" cxnId="{E723B18C-5448-E54D-8E2A-BAEB58E6C8B7}">
      <dgm:prSet/>
      <dgm:spPr/>
      <dgm:t>
        <a:bodyPr/>
        <a:lstStyle/>
        <a:p>
          <a:endParaRPr lang="en-GB"/>
        </a:p>
      </dgm:t>
    </dgm:pt>
    <dgm:pt modelId="{7CE1809D-9A04-CC42-98F0-592899702020}" type="sibTrans" cxnId="{E723B18C-5448-E54D-8E2A-BAEB58E6C8B7}">
      <dgm:prSet/>
      <dgm:spPr/>
      <dgm:t>
        <a:bodyPr/>
        <a:lstStyle/>
        <a:p>
          <a:endParaRPr lang="en-GB"/>
        </a:p>
      </dgm:t>
    </dgm:pt>
    <dgm:pt modelId="{FE6F3EF2-85B5-4C41-B149-60502C86DC93}">
      <dgm:prSet custT="1"/>
      <dgm:spPr/>
      <dgm:t>
        <a:bodyPr/>
        <a:lstStyle/>
        <a:p>
          <a:pPr algn="justLow">
            <a:buNone/>
          </a:pPr>
          <a:r>
            <a:rPr lang="en-GB" sz="1100" b="0" i="0" dirty="0"/>
            <a:t>Exploiting data, statistics, mathematical modelling and optimization techniques towards provision of intelligent solutions.​</a:t>
          </a:r>
          <a:endParaRPr lang="en-GB" sz="1100" dirty="0"/>
        </a:p>
      </dgm:t>
    </dgm:pt>
    <dgm:pt modelId="{2E127415-1EB0-4D7A-8181-29C1C61A110E}" type="parTrans" cxnId="{44EA9422-FD14-4157-8BA7-F059E8BA578F}">
      <dgm:prSet/>
      <dgm:spPr/>
      <dgm:t>
        <a:bodyPr/>
        <a:lstStyle/>
        <a:p>
          <a:endParaRPr lang="en-US"/>
        </a:p>
      </dgm:t>
    </dgm:pt>
    <dgm:pt modelId="{458F4787-EAE0-4C91-A4F8-3DBCAA5E1D42}" type="sibTrans" cxnId="{44EA9422-FD14-4157-8BA7-F059E8BA578F}">
      <dgm:prSet/>
      <dgm:spPr/>
      <dgm:t>
        <a:bodyPr/>
        <a:lstStyle/>
        <a:p>
          <a:endParaRPr lang="en-US"/>
        </a:p>
      </dgm:t>
    </dgm:pt>
    <dgm:pt modelId="{3A101CAA-7831-439D-8011-2788530250DB}">
      <dgm:prSet custT="1"/>
      <dgm:spPr/>
      <dgm:t>
        <a:bodyPr/>
        <a:lstStyle/>
        <a:p>
          <a:pPr algn="justLow">
            <a:buNone/>
          </a:pPr>
          <a:endParaRPr lang="en-GB" sz="1100" dirty="0"/>
        </a:p>
      </dgm:t>
    </dgm:pt>
    <dgm:pt modelId="{B4D7DFF4-80C1-493C-AFEB-FC1C5D0F95DB}" type="parTrans" cxnId="{591E6BAA-D100-4F53-B02D-6878BE42855F}">
      <dgm:prSet/>
      <dgm:spPr/>
      <dgm:t>
        <a:bodyPr/>
        <a:lstStyle/>
        <a:p>
          <a:endParaRPr lang="en-US"/>
        </a:p>
      </dgm:t>
    </dgm:pt>
    <dgm:pt modelId="{54EB873F-4160-4F0C-94C9-A40EC1AF52E3}" type="sibTrans" cxnId="{591E6BAA-D100-4F53-B02D-6878BE42855F}">
      <dgm:prSet/>
      <dgm:spPr/>
      <dgm:t>
        <a:bodyPr/>
        <a:lstStyle/>
        <a:p>
          <a:endParaRPr lang="en-US"/>
        </a:p>
      </dgm:t>
    </dgm:pt>
    <dgm:pt modelId="{08BE2B44-10D9-4B93-AAA4-F4D3F1D97E40}">
      <dgm:prSet custT="1"/>
      <dgm:spPr/>
      <dgm:t>
        <a:bodyPr/>
        <a:lstStyle/>
        <a:p>
          <a:pPr>
            <a:buNone/>
          </a:pPr>
          <a:r>
            <a:rPr lang="en-GB" sz="1100" b="0" i="0" dirty="0"/>
            <a:t>Ensures the digital infrastructure is safe from any internal and external threats</a:t>
          </a:r>
          <a:r>
            <a:rPr lang="en-GB" sz="1300" b="0" i="0" dirty="0"/>
            <a:t>.​</a:t>
          </a:r>
          <a:endParaRPr lang="en-GB" sz="1300" dirty="0"/>
        </a:p>
      </dgm:t>
    </dgm:pt>
    <dgm:pt modelId="{B2AE6A0D-E750-4B27-913E-AC873DF3F2C0}" type="parTrans" cxnId="{ABF55FFA-5A34-4D88-9D8D-441046316837}">
      <dgm:prSet/>
      <dgm:spPr/>
      <dgm:t>
        <a:bodyPr/>
        <a:lstStyle/>
        <a:p>
          <a:endParaRPr lang="en-US"/>
        </a:p>
      </dgm:t>
    </dgm:pt>
    <dgm:pt modelId="{2AA1C942-91B5-436D-AEA9-1563A22BEC57}" type="sibTrans" cxnId="{ABF55FFA-5A34-4D88-9D8D-441046316837}">
      <dgm:prSet/>
      <dgm:spPr/>
      <dgm:t>
        <a:bodyPr/>
        <a:lstStyle/>
        <a:p>
          <a:endParaRPr lang="en-US"/>
        </a:p>
      </dgm:t>
    </dgm:pt>
    <dgm:pt modelId="{5D25E33D-7008-4468-ABE7-9CEF353B77F0}">
      <dgm:prSet custT="1"/>
      <dgm:spPr/>
      <dgm:t>
        <a:bodyPr/>
        <a:lstStyle/>
        <a:p>
          <a:pPr>
            <a:buNone/>
          </a:pPr>
          <a:endParaRPr lang="en-GB" sz="1300" dirty="0"/>
        </a:p>
      </dgm:t>
    </dgm:pt>
    <dgm:pt modelId="{A5EED91B-C6C6-45D7-9587-3B032BA8F311}" type="parTrans" cxnId="{5734CE51-9F1B-4CC0-B3C9-C44C583B3AD1}">
      <dgm:prSet/>
      <dgm:spPr/>
      <dgm:t>
        <a:bodyPr/>
        <a:lstStyle/>
        <a:p>
          <a:endParaRPr lang="en-US"/>
        </a:p>
      </dgm:t>
    </dgm:pt>
    <dgm:pt modelId="{45826674-5D17-41A6-B0CC-D558B8AEC263}" type="sibTrans" cxnId="{5734CE51-9F1B-4CC0-B3C9-C44C583B3AD1}">
      <dgm:prSet/>
      <dgm:spPr/>
      <dgm:t>
        <a:bodyPr/>
        <a:lstStyle/>
        <a:p>
          <a:endParaRPr lang="en-US"/>
        </a:p>
      </dgm:t>
    </dgm:pt>
    <dgm:pt modelId="{6A730251-F341-3F43-8EAA-912D11A81D6F}" type="pres">
      <dgm:prSet presAssocID="{667CDA7F-F2B6-6345-A2D8-5D09C69B3B0E}" presName="Name0" presStyleCnt="0">
        <dgm:presLayoutVars>
          <dgm:dir/>
          <dgm:animLvl val="lvl"/>
          <dgm:resizeHandles val="exact"/>
        </dgm:presLayoutVars>
      </dgm:prSet>
      <dgm:spPr/>
    </dgm:pt>
    <dgm:pt modelId="{014FD136-F801-6949-8B37-4CBC733F2BCE}" type="pres">
      <dgm:prSet presAssocID="{E0736A78-EF8C-6348-A73E-30753EE24A81}" presName="composite" presStyleCnt="0"/>
      <dgm:spPr/>
    </dgm:pt>
    <dgm:pt modelId="{AC238A1C-8048-0E41-9D29-6A96FC6DC230}" type="pres">
      <dgm:prSet presAssocID="{E0736A78-EF8C-6348-A73E-30753EE24A81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F5C5FC75-6A6D-B945-BDC0-0FDE7552984E}" type="pres">
      <dgm:prSet presAssocID="{E0736A78-EF8C-6348-A73E-30753EE24A81}" presName="desTx" presStyleLbl="alignAccFollowNode1" presStyleIdx="0" presStyleCnt="6" custScaleY="100000">
        <dgm:presLayoutVars>
          <dgm:bulletEnabled val="1"/>
        </dgm:presLayoutVars>
      </dgm:prSet>
      <dgm:spPr/>
    </dgm:pt>
    <dgm:pt modelId="{DFDE4E71-C766-7B49-ADED-C55D69505CAC}" type="pres">
      <dgm:prSet presAssocID="{A952EC84-2705-7A4B-8C3E-D44F1436454F}" presName="space" presStyleCnt="0"/>
      <dgm:spPr/>
    </dgm:pt>
    <dgm:pt modelId="{C3857D8D-7370-D34D-B665-D62B3620448D}" type="pres">
      <dgm:prSet presAssocID="{E7340BD6-EBFF-1849-A32F-7227B4E41A05}" presName="composite" presStyleCnt="0"/>
      <dgm:spPr/>
    </dgm:pt>
    <dgm:pt modelId="{B3E35928-032A-FE4A-AFD4-E0B9F6F02C0E}" type="pres">
      <dgm:prSet presAssocID="{E7340BD6-EBFF-1849-A32F-7227B4E41A0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B17EBBD1-30F7-F74C-983A-E617ED3398A0}" type="pres">
      <dgm:prSet presAssocID="{E7340BD6-EBFF-1849-A32F-7227B4E41A05}" presName="desTx" presStyleLbl="alignAccFollowNode1" presStyleIdx="1" presStyleCnt="6">
        <dgm:presLayoutVars>
          <dgm:bulletEnabled val="1"/>
        </dgm:presLayoutVars>
      </dgm:prSet>
      <dgm:spPr/>
    </dgm:pt>
    <dgm:pt modelId="{D3884810-1EF7-634E-A35F-2FBEAA5FBFFA}" type="pres">
      <dgm:prSet presAssocID="{ACA2F5CF-DEEC-A040-A1FF-F40317EA420F}" presName="space" presStyleCnt="0"/>
      <dgm:spPr/>
    </dgm:pt>
    <dgm:pt modelId="{08E7C7BB-6215-FD46-BA13-FD37EE539ABC}" type="pres">
      <dgm:prSet presAssocID="{C6E5BDE3-58CD-6245-9774-B6AAE158F4FC}" presName="composite" presStyleCnt="0"/>
      <dgm:spPr/>
    </dgm:pt>
    <dgm:pt modelId="{E0CD01F8-98AA-7147-8A08-EAB32907CE06}" type="pres">
      <dgm:prSet presAssocID="{C6E5BDE3-58CD-6245-9774-B6AAE158F4FC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8A1AA95A-F5F6-2346-876A-87BCB7129F8E}" type="pres">
      <dgm:prSet presAssocID="{C6E5BDE3-58CD-6245-9774-B6AAE158F4FC}" presName="desTx" presStyleLbl="alignAccFollowNode1" presStyleIdx="2" presStyleCnt="6">
        <dgm:presLayoutVars>
          <dgm:bulletEnabled val="1"/>
        </dgm:presLayoutVars>
      </dgm:prSet>
      <dgm:spPr/>
    </dgm:pt>
    <dgm:pt modelId="{34C97C83-90C5-5B43-AF9E-54B888DB7C13}" type="pres">
      <dgm:prSet presAssocID="{11220AF2-4FAA-5F40-B38B-5CB1B9635D07}" presName="space" presStyleCnt="0"/>
      <dgm:spPr/>
    </dgm:pt>
    <dgm:pt modelId="{9527D4AC-66CA-7B49-A56D-5E988B910023}" type="pres">
      <dgm:prSet presAssocID="{C3480598-0860-684B-8996-8F095082E2ED}" presName="composite" presStyleCnt="0"/>
      <dgm:spPr/>
    </dgm:pt>
    <dgm:pt modelId="{16CDE32A-10D6-DA46-B8D7-38B6105FDECC}" type="pres">
      <dgm:prSet presAssocID="{C3480598-0860-684B-8996-8F095082E2E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E2D0AA30-93F5-CE47-AE40-4D0C04776C5C}" type="pres">
      <dgm:prSet presAssocID="{C3480598-0860-684B-8996-8F095082E2ED}" presName="desTx" presStyleLbl="alignAccFollowNode1" presStyleIdx="3" presStyleCnt="6">
        <dgm:presLayoutVars>
          <dgm:bulletEnabled val="1"/>
        </dgm:presLayoutVars>
      </dgm:prSet>
      <dgm:spPr/>
    </dgm:pt>
    <dgm:pt modelId="{D84E56A9-404A-F942-B11C-6535F1ECE946}" type="pres">
      <dgm:prSet presAssocID="{651FD838-AD1C-AE4E-8900-6F4D03BEFF55}" presName="space" presStyleCnt="0"/>
      <dgm:spPr/>
    </dgm:pt>
    <dgm:pt modelId="{207A1C31-3FE7-1B4C-86D4-24E715D105B5}" type="pres">
      <dgm:prSet presAssocID="{E4B9D6F4-D6B2-2748-86AB-67956F4507B3}" presName="composite" presStyleCnt="0"/>
      <dgm:spPr/>
    </dgm:pt>
    <dgm:pt modelId="{C3BF352D-9548-B848-8351-835F483F1F6F}" type="pres">
      <dgm:prSet presAssocID="{E4B9D6F4-D6B2-2748-86AB-67956F4507B3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32158433-830D-C34B-BFFD-34B4D2387730}" type="pres">
      <dgm:prSet presAssocID="{E4B9D6F4-D6B2-2748-86AB-67956F4507B3}" presName="desTx" presStyleLbl="alignAccFollowNode1" presStyleIdx="4" presStyleCnt="6">
        <dgm:presLayoutVars>
          <dgm:bulletEnabled val="1"/>
        </dgm:presLayoutVars>
      </dgm:prSet>
      <dgm:spPr/>
    </dgm:pt>
    <dgm:pt modelId="{9ACDD71B-D775-574E-A797-B6C4E3C7F161}" type="pres">
      <dgm:prSet presAssocID="{4220A778-ED33-094C-AF73-B2A44B6C8ECE}" presName="space" presStyleCnt="0"/>
      <dgm:spPr/>
    </dgm:pt>
    <dgm:pt modelId="{6B80D201-D44F-E249-B461-FD54A483C626}" type="pres">
      <dgm:prSet presAssocID="{0AD741BA-E09E-DA40-A113-610CBF34E323}" presName="composite" presStyleCnt="0"/>
      <dgm:spPr/>
    </dgm:pt>
    <dgm:pt modelId="{ABD044DE-BE99-214F-A213-334717659E31}" type="pres">
      <dgm:prSet presAssocID="{0AD741BA-E09E-DA40-A113-610CBF34E323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FB48E797-072B-CD42-871F-AD8C68B0D860}" type="pres">
      <dgm:prSet presAssocID="{0AD741BA-E09E-DA40-A113-610CBF34E323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F08C830A-88BD-4D45-9B33-8FDF64447798}" type="presOf" srcId="{19CD26EB-1100-5446-A2BB-CDE52A55BF54}" destId="{8A1AA95A-F5F6-2346-876A-87BCB7129F8E}" srcOrd="0" destOrd="0" presId="urn:microsoft.com/office/officeart/2005/8/layout/hList1"/>
    <dgm:cxn modelId="{DDAF6913-24FD-1E4A-B21E-7AC2BB08FF61}" type="presOf" srcId="{E0736A78-EF8C-6348-A73E-30753EE24A81}" destId="{AC238A1C-8048-0E41-9D29-6A96FC6DC230}" srcOrd="0" destOrd="0" presId="urn:microsoft.com/office/officeart/2005/8/layout/hList1"/>
    <dgm:cxn modelId="{A93C3F17-4C43-0742-939C-400A178EB986}" type="presOf" srcId="{B5111C42-3B59-644B-873E-6D5DE2C552AE}" destId="{B17EBBD1-30F7-F74C-983A-E617ED3398A0}" srcOrd="0" destOrd="0" presId="urn:microsoft.com/office/officeart/2005/8/layout/hList1"/>
    <dgm:cxn modelId="{44EA9422-FD14-4157-8BA7-F059E8BA578F}" srcId="{E7340BD6-EBFF-1849-A32F-7227B4E41A05}" destId="{FE6F3EF2-85B5-4C41-B149-60502C86DC93}" srcOrd="2" destOrd="0" parTransId="{2E127415-1EB0-4D7A-8181-29C1C61A110E}" sibTransId="{458F4787-EAE0-4C91-A4F8-3DBCAA5E1D42}"/>
    <dgm:cxn modelId="{578E3527-DE4E-A443-881F-78761B3B278D}" type="presOf" srcId="{C025B8E1-84C8-B743-B35B-BEEE25DFF70D}" destId="{32158433-830D-C34B-BFFD-34B4D2387730}" srcOrd="0" destOrd="0" presId="urn:microsoft.com/office/officeart/2005/8/layout/hList1"/>
    <dgm:cxn modelId="{1534DF28-9B23-CD48-9E2A-92FE60EF4AFD}" srcId="{667CDA7F-F2B6-6345-A2D8-5D09C69B3B0E}" destId="{E4B9D6F4-D6B2-2748-86AB-67956F4507B3}" srcOrd="4" destOrd="0" parTransId="{504180C5-E842-4D47-B32D-C116DC03B406}" sibTransId="{4220A778-ED33-094C-AF73-B2A44B6C8ECE}"/>
    <dgm:cxn modelId="{D66E1D31-47C3-0140-A74E-F221555A2081}" srcId="{667CDA7F-F2B6-6345-A2D8-5D09C69B3B0E}" destId="{0AD741BA-E09E-DA40-A113-610CBF34E323}" srcOrd="5" destOrd="0" parTransId="{4C28918B-7B7E-FB43-B1C5-05A10BF9CE26}" sibTransId="{B0BE3AF6-6919-4F40-8A3E-1B2AD993883E}"/>
    <dgm:cxn modelId="{22643139-7617-C24D-B6FF-377FEB482A72}" type="presOf" srcId="{C3480598-0860-684B-8996-8F095082E2ED}" destId="{16CDE32A-10D6-DA46-B8D7-38B6105FDECC}" srcOrd="0" destOrd="0" presId="urn:microsoft.com/office/officeart/2005/8/layout/hList1"/>
    <dgm:cxn modelId="{F0215648-4045-4293-AFAA-E296EB93A614}" type="presOf" srcId="{3A101CAA-7831-439D-8011-2788530250DB}" destId="{B17EBBD1-30F7-F74C-983A-E617ED3398A0}" srcOrd="0" destOrd="1" presId="urn:microsoft.com/office/officeart/2005/8/layout/hList1"/>
    <dgm:cxn modelId="{C1EE5749-1BE9-44FD-AE48-8288208AD9AE}" type="presOf" srcId="{5D25E33D-7008-4468-ABE7-9CEF353B77F0}" destId="{E2D0AA30-93F5-CE47-AE40-4D0C04776C5C}" srcOrd="0" destOrd="1" presId="urn:microsoft.com/office/officeart/2005/8/layout/hList1"/>
    <dgm:cxn modelId="{5734CE51-9F1B-4CC0-B3C9-C44C583B3AD1}" srcId="{C3480598-0860-684B-8996-8F095082E2ED}" destId="{5D25E33D-7008-4468-ABE7-9CEF353B77F0}" srcOrd="1" destOrd="0" parTransId="{A5EED91B-C6C6-45D7-9587-3B032BA8F311}" sibTransId="{45826674-5D17-41A6-B0CC-D558B8AEC263}"/>
    <dgm:cxn modelId="{DDC0B255-4E3A-F84B-8E05-F03861B7B95A}" type="presOf" srcId="{F1F04211-99D8-3D49-8592-C886F99139E6}" destId="{F5C5FC75-6A6D-B945-BDC0-0FDE7552984E}" srcOrd="0" destOrd="0" presId="urn:microsoft.com/office/officeart/2005/8/layout/hList1"/>
    <dgm:cxn modelId="{B028E364-9989-A043-B8B0-37911062BC3C}" type="presOf" srcId="{667CDA7F-F2B6-6345-A2D8-5D09C69B3B0E}" destId="{6A730251-F341-3F43-8EAA-912D11A81D6F}" srcOrd="0" destOrd="0" presId="urn:microsoft.com/office/officeart/2005/8/layout/hList1"/>
    <dgm:cxn modelId="{EBDB667B-8F03-D545-A3CB-0AE50A783C2A}" srcId="{667CDA7F-F2B6-6345-A2D8-5D09C69B3B0E}" destId="{C6E5BDE3-58CD-6245-9774-B6AAE158F4FC}" srcOrd="2" destOrd="0" parTransId="{496CFD08-D571-FE41-BE11-00DA162ED16B}" sibTransId="{11220AF2-4FAA-5F40-B38B-5CB1B9635D07}"/>
    <dgm:cxn modelId="{9BDCCF7B-1550-FC4C-AB16-E391F25D70CA}" type="presOf" srcId="{E4B9D6F4-D6B2-2748-86AB-67956F4507B3}" destId="{C3BF352D-9548-B848-8351-835F483F1F6F}" srcOrd="0" destOrd="0" presId="urn:microsoft.com/office/officeart/2005/8/layout/hList1"/>
    <dgm:cxn modelId="{CF2FC082-F8FE-6C4D-A234-64359BB6644F}" type="presOf" srcId="{E7340BD6-EBFF-1849-A32F-7227B4E41A05}" destId="{B3E35928-032A-FE4A-AFD4-E0B9F6F02C0E}" srcOrd="0" destOrd="0" presId="urn:microsoft.com/office/officeart/2005/8/layout/hList1"/>
    <dgm:cxn modelId="{E723B18C-5448-E54D-8E2A-BAEB58E6C8B7}" srcId="{0AD741BA-E09E-DA40-A113-610CBF34E323}" destId="{B96FE116-01D5-E548-82CF-6A81256F771B}" srcOrd="0" destOrd="0" parTransId="{D48F920A-80E8-1249-BE66-0FB4220B5F46}" sibTransId="{7CE1809D-9A04-CC42-98F0-592899702020}"/>
    <dgm:cxn modelId="{8A80CB95-E092-D543-8095-05BEFD2E88BC}" srcId="{C3480598-0860-684B-8996-8F095082E2ED}" destId="{C92DA59D-DFEA-8946-A835-9E5711D80926}" srcOrd="0" destOrd="0" parTransId="{4187EDA4-8C81-9847-AC0E-1EC5A666D210}" sibTransId="{B95392B8-E198-834A-9405-70A9AF8F057B}"/>
    <dgm:cxn modelId="{6D7C45A4-6489-A54B-AC27-F9C97F2E5619}" type="presOf" srcId="{B96FE116-01D5-E548-82CF-6A81256F771B}" destId="{FB48E797-072B-CD42-871F-AD8C68B0D860}" srcOrd="0" destOrd="0" presId="urn:microsoft.com/office/officeart/2005/8/layout/hList1"/>
    <dgm:cxn modelId="{CF9D87A4-46E9-054A-9A51-89111C62A66F}" srcId="{667CDA7F-F2B6-6345-A2D8-5D09C69B3B0E}" destId="{E0736A78-EF8C-6348-A73E-30753EE24A81}" srcOrd="0" destOrd="0" parTransId="{EEF17733-A5C7-1548-88E2-0E60D922228C}" sibTransId="{A952EC84-2705-7A4B-8C3E-D44F1436454F}"/>
    <dgm:cxn modelId="{1B66D1A9-2619-9946-9EA7-19E127A60E86}" type="presOf" srcId="{C92DA59D-DFEA-8946-A835-9E5711D80926}" destId="{E2D0AA30-93F5-CE47-AE40-4D0C04776C5C}" srcOrd="0" destOrd="0" presId="urn:microsoft.com/office/officeart/2005/8/layout/hList1"/>
    <dgm:cxn modelId="{591E6BAA-D100-4F53-B02D-6878BE42855F}" srcId="{E7340BD6-EBFF-1849-A32F-7227B4E41A05}" destId="{3A101CAA-7831-439D-8011-2788530250DB}" srcOrd="1" destOrd="0" parTransId="{B4D7DFF4-80C1-493C-AFEB-FC1C5D0F95DB}" sibTransId="{54EB873F-4160-4F0C-94C9-A40EC1AF52E3}"/>
    <dgm:cxn modelId="{4012B8AD-44AB-4E43-A11B-0DC9ECD6BDB2}" srcId="{C6E5BDE3-58CD-6245-9774-B6AAE158F4FC}" destId="{19CD26EB-1100-5446-A2BB-CDE52A55BF54}" srcOrd="0" destOrd="0" parTransId="{A561C42D-17CE-0440-BD6C-941D3C808718}" sibTransId="{7032F862-7959-5F49-9775-B406391F2C13}"/>
    <dgm:cxn modelId="{D2EA1AAE-9ADD-3644-91EB-63D091C8AE47}" srcId="{667CDA7F-F2B6-6345-A2D8-5D09C69B3B0E}" destId="{E7340BD6-EBFF-1849-A32F-7227B4E41A05}" srcOrd="1" destOrd="0" parTransId="{705538F9-827E-8749-9348-92F63F531CE1}" sibTransId="{ACA2F5CF-DEEC-A040-A1FF-F40317EA420F}"/>
    <dgm:cxn modelId="{7BA76EAE-F60C-FC40-AC46-2A9537CC7338}" srcId="{667CDA7F-F2B6-6345-A2D8-5D09C69B3B0E}" destId="{C3480598-0860-684B-8996-8F095082E2ED}" srcOrd="3" destOrd="0" parTransId="{E77A5F7F-CE2D-CA43-9A59-FC774AF88D8D}" sibTransId="{651FD838-AD1C-AE4E-8900-6F4D03BEFF55}"/>
    <dgm:cxn modelId="{13E0E9B8-4556-B64F-871A-DC7899769325}" type="presOf" srcId="{0AD741BA-E09E-DA40-A113-610CBF34E323}" destId="{ABD044DE-BE99-214F-A213-334717659E31}" srcOrd="0" destOrd="0" presId="urn:microsoft.com/office/officeart/2005/8/layout/hList1"/>
    <dgm:cxn modelId="{9BFA84D2-1AC8-419E-8700-954652ACFF19}" type="presOf" srcId="{08BE2B44-10D9-4B93-AAA4-F4D3F1D97E40}" destId="{E2D0AA30-93F5-CE47-AE40-4D0C04776C5C}" srcOrd="0" destOrd="2" presId="urn:microsoft.com/office/officeart/2005/8/layout/hList1"/>
    <dgm:cxn modelId="{1D7248D5-510B-E042-8B2A-537138ED8560}" srcId="{E7340BD6-EBFF-1849-A32F-7227B4E41A05}" destId="{B5111C42-3B59-644B-873E-6D5DE2C552AE}" srcOrd="0" destOrd="0" parTransId="{7F283A20-35AB-F244-83D5-7CCB87225C83}" sibTransId="{674534CF-1781-7D43-9318-AFB62AEFCD35}"/>
    <dgm:cxn modelId="{B99E58DE-4337-DF4E-B126-F8B13DF3377C}" srcId="{E4B9D6F4-D6B2-2748-86AB-67956F4507B3}" destId="{C025B8E1-84C8-B743-B35B-BEEE25DFF70D}" srcOrd="0" destOrd="0" parTransId="{D4EBF944-3E15-0D43-8C7B-8DBF94F85268}" sibTransId="{421D0ADB-F934-8548-9623-6FFC40294F24}"/>
    <dgm:cxn modelId="{C199C8E2-52F9-E442-8051-A27CDFFD3A1D}" srcId="{E0736A78-EF8C-6348-A73E-30753EE24A81}" destId="{F1F04211-99D8-3D49-8592-C886F99139E6}" srcOrd="0" destOrd="0" parTransId="{EAD0BA32-3EA8-3B45-8B0A-96F73F3A6513}" sibTransId="{FFE6744B-65D0-FB46-BF7D-7F0708567F2F}"/>
    <dgm:cxn modelId="{2B8235F9-49AD-442A-A4BE-8A8F40855AE1}" type="presOf" srcId="{FE6F3EF2-85B5-4C41-B149-60502C86DC93}" destId="{B17EBBD1-30F7-F74C-983A-E617ED3398A0}" srcOrd="0" destOrd="2" presId="urn:microsoft.com/office/officeart/2005/8/layout/hList1"/>
    <dgm:cxn modelId="{ABF55FFA-5A34-4D88-9D8D-441046316837}" srcId="{C3480598-0860-684B-8996-8F095082E2ED}" destId="{08BE2B44-10D9-4B93-AAA4-F4D3F1D97E40}" srcOrd="2" destOrd="0" parTransId="{B2AE6A0D-E750-4B27-913E-AC873DF3F2C0}" sibTransId="{2AA1C942-91B5-436D-AEA9-1563A22BEC57}"/>
    <dgm:cxn modelId="{DC4EAAFC-273D-C84E-BFE6-01C84C7801B2}" type="presOf" srcId="{C6E5BDE3-58CD-6245-9774-B6AAE158F4FC}" destId="{E0CD01F8-98AA-7147-8A08-EAB32907CE06}" srcOrd="0" destOrd="0" presId="urn:microsoft.com/office/officeart/2005/8/layout/hList1"/>
    <dgm:cxn modelId="{8FE1F558-013A-C242-AEC8-4820D2ECB9E6}" type="presParOf" srcId="{6A730251-F341-3F43-8EAA-912D11A81D6F}" destId="{014FD136-F801-6949-8B37-4CBC733F2BCE}" srcOrd="0" destOrd="0" presId="urn:microsoft.com/office/officeart/2005/8/layout/hList1"/>
    <dgm:cxn modelId="{C8144E85-63DD-D14A-9EEB-2791BD11E947}" type="presParOf" srcId="{014FD136-F801-6949-8B37-4CBC733F2BCE}" destId="{AC238A1C-8048-0E41-9D29-6A96FC6DC230}" srcOrd="0" destOrd="0" presId="urn:microsoft.com/office/officeart/2005/8/layout/hList1"/>
    <dgm:cxn modelId="{BA04D49C-4162-7F41-8A3E-9D57D5536CA5}" type="presParOf" srcId="{014FD136-F801-6949-8B37-4CBC733F2BCE}" destId="{F5C5FC75-6A6D-B945-BDC0-0FDE7552984E}" srcOrd="1" destOrd="0" presId="urn:microsoft.com/office/officeart/2005/8/layout/hList1"/>
    <dgm:cxn modelId="{8DCF1F52-C4CA-3D4B-B371-5EAE204EC359}" type="presParOf" srcId="{6A730251-F341-3F43-8EAA-912D11A81D6F}" destId="{DFDE4E71-C766-7B49-ADED-C55D69505CAC}" srcOrd="1" destOrd="0" presId="urn:microsoft.com/office/officeart/2005/8/layout/hList1"/>
    <dgm:cxn modelId="{D8C7BCF2-4436-6F46-A2D1-73EA9713F23B}" type="presParOf" srcId="{6A730251-F341-3F43-8EAA-912D11A81D6F}" destId="{C3857D8D-7370-D34D-B665-D62B3620448D}" srcOrd="2" destOrd="0" presId="urn:microsoft.com/office/officeart/2005/8/layout/hList1"/>
    <dgm:cxn modelId="{E2698FF1-3D38-E84E-8D59-369671E1D7FE}" type="presParOf" srcId="{C3857D8D-7370-D34D-B665-D62B3620448D}" destId="{B3E35928-032A-FE4A-AFD4-E0B9F6F02C0E}" srcOrd="0" destOrd="0" presId="urn:microsoft.com/office/officeart/2005/8/layout/hList1"/>
    <dgm:cxn modelId="{A4524F5A-C658-2643-BBCD-BCEF6E12D677}" type="presParOf" srcId="{C3857D8D-7370-D34D-B665-D62B3620448D}" destId="{B17EBBD1-30F7-F74C-983A-E617ED3398A0}" srcOrd="1" destOrd="0" presId="urn:microsoft.com/office/officeart/2005/8/layout/hList1"/>
    <dgm:cxn modelId="{2028F890-8342-3C4A-A037-ECA744074DC3}" type="presParOf" srcId="{6A730251-F341-3F43-8EAA-912D11A81D6F}" destId="{D3884810-1EF7-634E-A35F-2FBEAA5FBFFA}" srcOrd="3" destOrd="0" presId="urn:microsoft.com/office/officeart/2005/8/layout/hList1"/>
    <dgm:cxn modelId="{820D9D52-7774-6C48-9D4B-A91D266B4860}" type="presParOf" srcId="{6A730251-F341-3F43-8EAA-912D11A81D6F}" destId="{08E7C7BB-6215-FD46-BA13-FD37EE539ABC}" srcOrd="4" destOrd="0" presId="urn:microsoft.com/office/officeart/2005/8/layout/hList1"/>
    <dgm:cxn modelId="{7B8121CC-1A3C-F449-A6AF-61187BA50C9C}" type="presParOf" srcId="{08E7C7BB-6215-FD46-BA13-FD37EE539ABC}" destId="{E0CD01F8-98AA-7147-8A08-EAB32907CE06}" srcOrd="0" destOrd="0" presId="urn:microsoft.com/office/officeart/2005/8/layout/hList1"/>
    <dgm:cxn modelId="{1687DD2F-85D7-9F40-9AE3-AE7933D652CD}" type="presParOf" srcId="{08E7C7BB-6215-FD46-BA13-FD37EE539ABC}" destId="{8A1AA95A-F5F6-2346-876A-87BCB7129F8E}" srcOrd="1" destOrd="0" presId="urn:microsoft.com/office/officeart/2005/8/layout/hList1"/>
    <dgm:cxn modelId="{0D2B0937-8E2F-C344-88AB-F60FF1A6933F}" type="presParOf" srcId="{6A730251-F341-3F43-8EAA-912D11A81D6F}" destId="{34C97C83-90C5-5B43-AF9E-54B888DB7C13}" srcOrd="5" destOrd="0" presId="urn:microsoft.com/office/officeart/2005/8/layout/hList1"/>
    <dgm:cxn modelId="{0C6F508A-BCD8-9649-B2EF-2CF59197F51D}" type="presParOf" srcId="{6A730251-F341-3F43-8EAA-912D11A81D6F}" destId="{9527D4AC-66CA-7B49-A56D-5E988B910023}" srcOrd="6" destOrd="0" presId="urn:microsoft.com/office/officeart/2005/8/layout/hList1"/>
    <dgm:cxn modelId="{E7FF4AC4-D45C-9949-9213-E9A2B4C19FDD}" type="presParOf" srcId="{9527D4AC-66CA-7B49-A56D-5E988B910023}" destId="{16CDE32A-10D6-DA46-B8D7-38B6105FDECC}" srcOrd="0" destOrd="0" presId="urn:microsoft.com/office/officeart/2005/8/layout/hList1"/>
    <dgm:cxn modelId="{F892B05A-5C70-9F42-A3B0-2632E9425B51}" type="presParOf" srcId="{9527D4AC-66CA-7B49-A56D-5E988B910023}" destId="{E2D0AA30-93F5-CE47-AE40-4D0C04776C5C}" srcOrd="1" destOrd="0" presId="urn:microsoft.com/office/officeart/2005/8/layout/hList1"/>
    <dgm:cxn modelId="{B5154588-6F9D-D347-AE5C-814C11C4DF64}" type="presParOf" srcId="{6A730251-F341-3F43-8EAA-912D11A81D6F}" destId="{D84E56A9-404A-F942-B11C-6535F1ECE946}" srcOrd="7" destOrd="0" presId="urn:microsoft.com/office/officeart/2005/8/layout/hList1"/>
    <dgm:cxn modelId="{DD0B16F5-8583-3447-A0D1-13E5008B12E2}" type="presParOf" srcId="{6A730251-F341-3F43-8EAA-912D11A81D6F}" destId="{207A1C31-3FE7-1B4C-86D4-24E715D105B5}" srcOrd="8" destOrd="0" presId="urn:microsoft.com/office/officeart/2005/8/layout/hList1"/>
    <dgm:cxn modelId="{0A9B6044-7E7C-9B4C-A408-BEEFF10FA995}" type="presParOf" srcId="{207A1C31-3FE7-1B4C-86D4-24E715D105B5}" destId="{C3BF352D-9548-B848-8351-835F483F1F6F}" srcOrd="0" destOrd="0" presId="urn:microsoft.com/office/officeart/2005/8/layout/hList1"/>
    <dgm:cxn modelId="{F68493C2-CEA2-D24E-A4CC-83F009C1938A}" type="presParOf" srcId="{207A1C31-3FE7-1B4C-86D4-24E715D105B5}" destId="{32158433-830D-C34B-BFFD-34B4D2387730}" srcOrd="1" destOrd="0" presId="urn:microsoft.com/office/officeart/2005/8/layout/hList1"/>
    <dgm:cxn modelId="{705D8C2D-5363-504A-8A78-7D13FE47F5FC}" type="presParOf" srcId="{6A730251-F341-3F43-8EAA-912D11A81D6F}" destId="{9ACDD71B-D775-574E-A797-B6C4E3C7F161}" srcOrd="9" destOrd="0" presId="urn:microsoft.com/office/officeart/2005/8/layout/hList1"/>
    <dgm:cxn modelId="{F383C330-1185-4542-B39C-5F7A10220410}" type="presParOf" srcId="{6A730251-F341-3F43-8EAA-912D11A81D6F}" destId="{6B80D201-D44F-E249-B461-FD54A483C626}" srcOrd="10" destOrd="0" presId="urn:microsoft.com/office/officeart/2005/8/layout/hList1"/>
    <dgm:cxn modelId="{48971C91-B280-3C4F-A764-B89E12A4713C}" type="presParOf" srcId="{6B80D201-D44F-E249-B461-FD54A483C626}" destId="{ABD044DE-BE99-214F-A213-334717659E31}" srcOrd="0" destOrd="0" presId="urn:microsoft.com/office/officeart/2005/8/layout/hList1"/>
    <dgm:cxn modelId="{71790401-01B0-464B-9890-E08EC6ADBD35}" type="presParOf" srcId="{6B80D201-D44F-E249-B461-FD54A483C626}" destId="{FB48E797-072B-CD42-871F-AD8C68B0D8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6E20D-9FC5-49BC-8503-C7860E2F55A6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1E95494-471C-4424-9AAB-0958E60751E7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Artificial Intelligence domain</a:t>
          </a:r>
        </a:p>
      </dgm:t>
    </dgm:pt>
    <dgm:pt modelId="{D76303EA-CE22-465C-A840-C957700ECBF5}" type="parTrans" cxnId="{57176567-1D23-40EE-8DDB-434AB02DE15E}">
      <dgm:prSet/>
      <dgm:spPr/>
      <dgm:t>
        <a:bodyPr/>
        <a:lstStyle/>
        <a:p>
          <a:endParaRPr lang="en-US"/>
        </a:p>
      </dgm:t>
    </dgm:pt>
    <dgm:pt modelId="{F35C42D2-A42C-4243-8378-6EAE4DE709B2}" type="sibTrans" cxnId="{57176567-1D23-40EE-8DDB-434AB02DE15E}">
      <dgm:prSet/>
      <dgm:spPr/>
      <dgm:t>
        <a:bodyPr/>
        <a:lstStyle/>
        <a:p>
          <a:endParaRPr lang="en-US"/>
        </a:p>
      </dgm:t>
    </dgm:pt>
    <dgm:pt modelId="{E2A0ECE4-241E-41C7-953B-026BB0F75507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National Technology Development Fund (TDF) grant – Spring 2018</a:t>
          </a:r>
        </a:p>
      </dgm:t>
    </dgm:pt>
    <dgm:pt modelId="{6F3C0F86-74D8-45EE-9869-058503F16E66}" type="parTrans" cxnId="{2955F5F5-C28B-431F-91C1-A0F168BE60DE}">
      <dgm:prSet/>
      <dgm:spPr/>
      <dgm:t>
        <a:bodyPr/>
        <a:lstStyle/>
        <a:p>
          <a:endParaRPr lang="en-US"/>
        </a:p>
      </dgm:t>
    </dgm:pt>
    <dgm:pt modelId="{B62593BA-027A-4966-9457-C538B1EB900C}" type="sibTrans" cxnId="{2955F5F5-C28B-431F-91C1-A0F168BE60DE}">
      <dgm:prSet/>
      <dgm:spPr/>
      <dgm:t>
        <a:bodyPr/>
        <a:lstStyle/>
        <a:p>
          <a:endParaRPr lang="en-US"/>
        </a:p>
      </dgm:t>
    </dgm:pt>
    <dgm:pt modelId="{1642F3BA-AA24-4705-ABEA-9A8D85A114DE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Ignite ICT fund grant - 2018</a:t>
          </a:r>
        </a:p>
      </dgm:t>
    </dgm:pt>
    <dgm:pt modelId="{034F2671-8A79-4D4D-BB71-9F72B8AA0761}" type="parTrans" cxnId="{AC844527-0F79-43BD-A4A7-B72E267CCD06}">
      <dgm:prSet/>
      <dgm:spPr/>
      <dgm:t>
        <a:bodyPr/>
        <a:lstStyle/>
        <a:p>
          <a:endParaRPr lang="en-US"/>
        </a:p>
      </dgm:t>
    </dgm:pt>
    <dgm:pt modelId="{51709554-B248-4C97-B748-434C721A9B16}" type="sibTrans" cxnId="{AC844527-0F79-43BD-A4A7-B72E267CCD06}">
      <dgm:prSet/>
      <dgm:spPr/>
      <dgm:t>
        <a:bodyPr/>
        <a:lstStyle/>
        <a:p>
          <a:endParaRPr lang="en-US"/>
        </a:p>
      </dgm:t>
    </dgm:pt>
    <dgm:pt modelId="{49986947-D20A-4E31-B007-DEFDE73D5932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UNIDO (United Nations) Open Innovation - Winner 2017</a:t>
          </a:r>
        </a:p>
      </dgm:t>
    </dgm:pt>
    <dgm:pt modelId="{DB4605F4-644A-4CA9-A177-C5226D8CD2E7}" type="parTrans" cxnId="{370B1496-264E-486F-840D-B19A2AACF79C}">
      <dgm:prSet/>
      <dgm:spPr/>
      <dgm:t>
        <a:bodyPr/>
        <a:lstStyle/>
        <a:p>
          <a:endParaRPr lang="en-US"/>
        </a:p>
      </dgm:t>
    </dgm:pt>
    <dgm:pt modelId="{11C58AC1-6B39-4B64-8A17-FC6D03AB2ED7}" type="sibTrans" cxnId="{370B1496-264E-486F-840D-B19A2AACF79C}">
      <dgm:prSet/>
      <dgm:spPr/>
      <dgm:t>
        <a:bodyPr/>
        <a:lstStyle/>
        <a:p>
          <a:endParaRPr lang="en-US"/>
        </a:p>
      </dgm:t>
    </dgm:pt>
    <dgm:pt modelId="{D1798D89-690A-4F5C-AE68-98DAB5526EB4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UNIDO (United Nations) Open Innovation - Runner-up 2015</a:t>
          </a:r>
        </a:p>
      </dgm:t>
    </dgm:pt>
    <dgm:pt modelId="{6BDF1D02-29E7-42E0-872E-B7E5559CC281}" type="parTrans" cxnId="{9EB08050-14C2-4466-A835-5069BC52756A}">
      <dgm:prSet/>
      <dgm:spPr/>
      <dgm:t>
        <a:bodyPr/>
        <a:lstStyle/>
        <a:p>
          <a:endParaRPr lang="en-US"/>
        </a:p>
      </dgm:t>
    </dgm:pt>
    <dgm:pt modelId="{C72C2FB0-38C1-43A7-A779-3E26528FC552}" type="sibTrans" cxnId="{9EB08050-14C2-4466-A835-5069BC52756A}">
      <dgm:prSet/>
      <dgm:spPr/>
      <dgm:t>
        <a:bodyPr/>
        <a:lstStyle/>
        <a:p>
          <a:endParaRPr lang="en-US"/>
        </a:p>
      </dgm:t>
    </dgm:pt>
    <dgm:pt modelId="{C9082416-6A17-40D6-8A7D-EEBFA833CEE5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/>
            <a:t>Collaboration with WHO (World Health Organization)</a:t>
          </a:r>
        </a:p>
      </dgm:t>
    </dgm:pt>
    <dgm:pt modelId="{3A3E2DF7-CA7D-43FA-A21D-2B5901C94DD0}" type="parTrans" cxnId="{C15CA3A2-59C3-4045-B993-7E31B6786FB5}">
      <dgm:prSet/>
      <dgm:spPr/>
      <dgm:t>
        <a:bodyPr/>
        <a:lstStyle/>
        <a:p>
          <a:endParaRPr lang="en-US"/>
        </a:p>
      </dgm:t>
    </dgm:pt>
    <dgm:pt modelId="{104741BA-1326-4D86-8417-084C0F9E68F0}" type="sibTrans" cxnId="{C15CA3A2-59C3-4045-B993-7E31B6786FB5}">
      <dgm:prSet/>
      <dgm:spPr/>
      <dgm:t>
        <a:bodyPr/>
        <a:lstStyle/>
        <a:p>
          <a:endParaRPr lang="en-US"/>
        </a:p>
      </dgm:t>
    </dgm:pt>
    <dgm:pt modelId="{A047E3E6-FD3E-40EA-989F-C1B5ECF4D318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dirty="0"/>
            <a:t>Collaboration with GIZ, Germany</a:t>
          </a:r>
        </a:p>
      </dgm:t>
    </dgm:pt>
    <dgm:pt modelId="{841AEEC9-59F8-4081-8625-0017B471B35B}" type="parTrans" cxnId="{5157633C-FCEE-452E-972F-6ADE0E95B303}">
      <dgm:prSet/>
      <dgm:spPr/>
      <dgm:t>
        <a:bodyPr/>
        <a:lstStyle/>
        <a:p>
          <a:endParaRPr lang="en-US"/>
        </a:p>
      </dgm:t>
    </dgm:pt>
    <dgm:pt modelId="{89C9B3D1-4577-427F-A74D-6F0FA8CEF9FF}" type="sibTrans" cxnId="{5157633C-FCEE-452E-972F-6ADE0E95B303}">
      <dgm:prSet/>
      <dgm:spPr/>
      <dgm:t>
        <a:bodyPr/>
        <a:lstStyle/>
        <a:p>
          <a:endParaRPr lang="en-US"/>
        </a:p>
      </dgm:t>
    </dgm:pt>
    <dgm:pt modelId="{5C747AF3-FC03-4968-AC4B-32A7BC17054A}" type="pres">
      <dgm:prSet presAssocID="{DD76E20D-9FC5-49BC-8503-C7860E2F55A6}" presName="linearFlow" presStyleCnt="0">
        <dgm:presLayoutVars>
          <dgm:dir/>
          <dgm:resizeHandles val="exact"/>
        </dgm:presLayoutVars>
      </dgm:prSet>
      <dgm:spPr/>
    </dgm:pt>
    <dgm:pt modelId="{1F591615-F590-4CCF-9D25-A3086D0907BF}" type="pres">
      <dgm:prSet presAssocID="{E1E95494-471C-4424-9AAB-0958E60751E7}" presName="composite" presStyleCnt="0"/>
      <dgm:spPr/>
    </dgm:pt>
    <dgm:pt modelId="{9D25889A-C8AE-44CC-B515-2E004B55D664}" type="pres">
      <dgm:prSet presAssocID="{E1E95494-471C-4424-9AAB-0958E60751E7}" presName="imgShp" presStyleLbl="fgImgPlace1" presStyleIdx="0" presStyleCnt="1" custScaleX="92512" custLinFactNeighborX="-7299" custLinFactNeighborY="67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50EF2A0F-3787-481A-8775-265D7856BA07}" type="pres">
      <dgm:prSet presAssocID="{E1E95494-471C-4424-9AAB-0958E60751E7}" presName="txShp" presStyleLbl="node1" presStyleIdx="0" presStyleCnt="1" custScaleX="139441" custScaleY="117263" custLinFactNeighborX="3829" custLinFactNeighborY="5895">
        <dgm:presLayoutVars>
          <dgm:bulletEnabled val="1"/>
        </dgm:presLayoutVars>
      </dgm:prSet>
      <dgm:spPr/>
    </dgm:pt>
  </dgm:ptLst>
  <dgm:cxnLst>
    <dgm:cxn modelId="{E2B12E25-995D-4378-9B03-CCD0D6742B20}" type="presOf" srcId="{DD76E20D-9FC5-49BC-8503-C7860E2F55A6}" destId="{5C747AF3-FC03-4968-AC4B-32A7BC17054A}" srcOrd="0" destOrd="0" presId="urn:microsoft.com/office/officeart/2005/8/layout/vList3"/>
    <dgm:cxn modelId="{AC844527-0F79-43BD-A4A7-B72E267CCD06}" srcId="{E1E95494-471C-4424-9AAB-0958E60751E7}" destId="{1642F3BA-AA24-4705-ABEA-9A8D85A114DE}" srcOrd="1" destOrd="0" parTransId="{034F2671-8A79-4D4D-BB71-9F72B8AA0761}" sibTransId="{51709554-B248-4C97-B748-434C721A9B16}"/>
    <dgm:cxn modelId="{5157633C-FCEE-452E-972F-6ADE0E95B303}" srcId="{E1E95494-471C-4424-9AAB-0958E60751E7}" destId="{A047E3E6-FD3E-40EA-989F-C1B5ECF4D318}" srcOrd="5" destOrd="0" parTransId="{841AEEC9-59F8-4081-8625-0017B471B35B}" sibTransId="{89C9B3D1-4577-427F-A74D-6F0FA8CEF9FF}"/>
    <dgm:cxn modelId="{9EB08050-14C2-4466-A835-5069BC52756A}" srcId="{E1E95494-471C-4424-9AAB-0958E60751E7}" destId="{D1798D89-690A-4F5C-AE68-98DAB5526EB4}" srcOrd="3" destOrd="0" parTransId="{6BDF1D02-29E7-42E0-872E-B7E5559CC281}" sibTransId="{C72C2FB0-38C1-43A7-A779-3E26528FC552}"/>
    <dgm:cxn modelId="{8C649A50-E43F-4882-8259-B5D8AA1248FE}" type="presOf" srcId="{49986947-D20A-4E31-B007-DEFDE73D5932}" destId="{50EF2A0F-3787-481A-8775-265D7856BA07}" srcOrd="0" destOrd="3" presId="urn:microsoft.com/office/officeart/2005/8/layout/vList3"/>
    <dgm:cxn modelId="{5E5EBC5A-4686-4F1C-97DA-9F2713FBDEF6}" type="presOf" srcId="{A047E3E6-FD3E-40EA-989F-C1B5ECF4D318}" destId="{50EF2A0F-3787-481A-8775-265D7856BA07}" srcOrd="0" destOrd="6" presId="urn:microsoft.com/office/officeart/2005/8/layout/vList3"/>
    <dgm:cxn modelId="{57176567-1D23-40EE-8DDB-434AB02DE15E}" srcId="{DD76E20D-9FC5-49BC-8503-C7860E2F55A6}" destId="{E1E95494-471C-4424-9AAB-0958E60751E7}" srcOrd="0" destOrd="0" parTransId="{D76303EA-CE22-465C-A840-C957700ECBF5}" sibTransId="{F35C42D2-A42C-4243-8378-6EAE4DE709B2}"/>
    <dgm:cxn modelId="{370B1496-264E-486F-840D-B19A2AACF79C}" srcId="{E1E95494-471C-4424-9AAB-0958E60751E7}" destId="{49986947-D20A-4E31-B007-DEFDE73D5932}" srcOrd="2" destOrd="0" parTransId="{DB4605F4-644A-4CA9-A177-C5226D8CD2E7}" sibTransId="{11C58AC1-6B39-4B64-8A17-FC6D03AB2ED7}"/>
    <dgm:cxn modelId="{C15CA3A2-59C3-4045-B993-7E31B6786FB5}" srcId="{E1E95494-471C-4424-9AAB-0958E60751E7}" destId="{C9082416-6A17-40D6-8A7D-EEBFA833CEE5}" srcOrd="4" destOrd="0" parTransId="{3A3E2DF7-CA7D-43FA-A21D-2B5901C94DD0}" sibTransId="{104741BA-1326-4D86-8417-084C0F9E68F0}"/>
    <dgm:cxn modelId="{C0A95DAA-82F4-40F2-868F-B17AEB43AAA7}" type="presOf" srcId="{E2A0ECE4-241E-41C7-953B-026BB0F75507}" destId="{50EF2A0F-3787-481A-8775-265D7856BA07}" srcOrd="0" destOrd="1" presId="urn:microsoft.com/office/officeart/2005/8/layout/vList3"/>
    <dgm:cxn modelId="{961293B2-3449-49BB-9554-0A4E6D484444}" type="presOf" srcId="{1642F3BA-AA24-4705-ABEA-9A8D85A114DE}" destId="{50EF2A0F-3787-481A-8775-265D7856BA07}" srcOrd="0" destOrd="2" presId="urn:microsoft.com/office/officeart/2005/8/layout/vList3"/>
    <dgm:cxn modelId="{179FF7B5-1D8B-43D1-9460-53B8E09DE674}" type="presOf" srcId="{D1798D89-690A-4F5C-AE68-98DAB5526EB4}" destId="{50EF2A0F-3787-481A-8775-265D7856BA07}" srcOrd="0" destOrd="4" presId="urn:microsoft.com/office/officeart/2005/8/layout/vList3"/>
    <dgm:cxn modelId="{F4ED85C0-05C9-43AD-AA9A-2E19CFB9561B}" type="presOf" srcId="{C9082416-6A17-40D6-8A7D-EEBFA833CEE5}" destId="{50EF2A0F-3787-481A-8775-265D7856BA07}" srcOrd="0" destOrd="5" presId="urn:microsoft.com/office/officeart/2005/8/layout/vList3"/>
    <dgm:cxn modelId="{07C140C2-1A78-4F26-B3E8-A19F11B866AE}" type="presOf" srcId="{E1E95494-471C-4424-9AAB-0958E60751E7}" destId="{50EF2A0F-3787-481A-8775-265D7856BA07}" srcOrd="0" destOrd="0" presId="urn:microsoft.com/office/officeart/2005/8/layout/vList3"/>
    <dgm:cxn modelId="{2955F5F5-C28B-431F-91C1-A0F168BE60DE}" srcId="{E1E95494-471C-4424-9AAB-0958E60751E7}" destId="{E2A0ECE4-241E-41C7-953B-026BB0F75507}" srcOrd="0" destOrd="0" parTransId="{6F3C0F86-74D8-45EE-9869-058503F16E66}" sibTransId="{B62593BA-027A-4966-9457-C538B1EB900C}"/>
    <dgm:cxn modelId="{046D1B6E-A305-41D0-9A34-166F24159D23}" type="presParOf" srcId="{5C747AF3-FC03-4968-AC4B-32A7BC17054A}" destId="{1F591615-F590-4CCF-9D25-A3086D0907BF}" srcOrd="0" destOrd="0" presId="urn:microsoft.com/office/officeart/2005/8/layout/vList3"/>
    <dgm:cxn modelId="{2EC1F0E4-CC72-4457-8C51-68CFFCAFF9D3}" type="presParOf" srcId="{1F591615-F590-4CCF-9D25-A3086D0907BF}" destId="{9D25889A-C8AE-44CC-B515-2E004B55D664}" srcOrd="0" destOrd="0" presId="urn:microsoft.com/office/officeart/2005/8/layout/vList3"/>
    <dgm:cxn modelId="{BB6E92FB-CE4F-40DA-85A9-05DEC8CA5796}" type="presParOf" srcId="{1F591615-F590-4CCF-9D25-A3086D0907BF}" destId="{50EF2A0F-3787-481A-8775-265D7856BA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38A1C-8048-0E41-9D29-6A96FC6DC230}">
      <dsp:nvSpPr>
        <dsp:cNvPr id="0" name=""/>
        <dsp:cNvSpPr/>
      </dsp:nvSpPr>
      <dsp:spPr>
        <a:xfrm>
          <a:off x="3175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0" kern="1200" dirty="0"/>
            <a:t>Telecommunications and Network</a:t>
          </a:r>
          <a:endParaRPr lang="en-PK" sz="1400" kern="1200"/>
        </a:p>
      </dsp:txBody>
      <dsp:txXfrm>
        <a:off x="3175" y="5646"/>
        <a:ext cx="1687243" cy="674897"/>
      </dsp:txXfrm>
    </dsp:sp>
    <dsp:sp modelId="{F5C5FC75-6A6D-B945-BDC0-0FDE7552984E}">
      <dsp:nvSpPr>
        <dsp:cNvPr id="0" name=""/>
        <dsp:cNvSpPr/>
      </dsp:nvSpPr>
      <dsp:spPr>
        <a:xfrm>
          <a:off x="3175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justLow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To create the most innovative techniques towards faster and greater connectivity of humans and machines.</a:t>
          </a:r>
          <a:endParaRPr lang="en-GB" sz="1100" kern="1200" dirty="0"/>
        </a:p>
      </dsp:txBody>
      <dsp:txXfrm>
        <a:off x="3175" y="680543"/>
        <a:ext cx="1687243" cy="1800720"/>
      </dsp:txXfrm>
    </dsp:sp>
    <dsp:sp modelId="{B3E35928-032A-FE4A-AFD4-E0B9F6F02C0E}">
      <dsp:nvSpPr>
        <dsp:cNvPr id="0" name=""/>
        <dsp:cNvSpPr/>
      </dsp:nvSpPr>
      <dsp:spPr>
        <a:xfrm>
          <a:off x="1926632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Artificial Intelligence</a:t>
          </a:r>
        </a:p>
      </dsp:txBody>
      <dsp:txXfrm>
        <a:off x="1926632" y="5646"/>
        <a:ext cx="1687243" cy="674897"/>
      </dsp:txXfrm>
    </dsp:sp>
    <dsp:sp modelId="{B17EBBD1-30F7-F74C-983A-E617ED3398A0}">
      <dsp:nvSpPr>
        <dsp:cNvPr id="0" name=""/>
        <dsp:cNvSpPr/>
      </dsp:nvSpPr>
      <dsp:spPr>
        <a:xfrm>
          <a:off x="1926632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justLow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Being at forefront of Artificial Intelligence &amp; Machine Learning</a:t>
          </a:r>
          <a:endParaRPr lang="en-GB" sz="1100" kern="1200" dirty="0"/>
        </a:p>
        <a:p>
          <a:pPr marL="57150" lvl="1" indent="-57150" algn="justLow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100" kern="1200" dirty="0"/>
        </a:p>
        <a:p>
          <a:pPr marL="57150" lvl="1" indent="-57150" algn="justLow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Exploiting data, statistics, mathematical modelling and optimization techniques towards provision of intelligent solutions.​</a:t>
          </a:r>
          <a:endParaRPr lang="en-GB" sz="1100" kern="1200" dirty="0"/>
        </a:p>
      </dsp:txBody>
      <dsp:txXfrm>
        <a:off x="1926632" y="680543"/>
        <a:ext cx="1687243" cy="1800720"/>
      </dsp:txXfrm>
    </dsp:sp>
    <dsp:sp modelId="{E0CD01F8-98AA-7147-8A08-EAB32907CE06}">
      <dsp:nvSpPr>
        <dsp:cNvPr id="0" name=""/>
        <dsp:cNvSpPr/>
      </dsp:nvSpPr>
      <dsp:spPr>
        <a:xfrm>
          <a:off x="3850090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Semiconductors</a:t>
          </a:r>
        </a:p>
      </dsp:txBody>
      <dsp:txXfrm>
        <a:off x="3850090" y="5646"/>
        <a:ext cx="1687243" cy="674897"/>
      </dsp:txXfrm>
    </dsp:sp>
    <dsp:sp modelId="{8A1AA95A-F5F6-2346-876A-87BCB7129F8E}">
      <dsp:nvSpPr>
        <dsp:cNvPr id="0" name=""/>
        <dsp:cNvSpPr/>
      </dsp:nvSpPr>
      <dsp:spPr>
        <a:xfrm>
          <a:off x="3850090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From chip design, verification and testing to embedded devices, smart surfaces and materials, we do our part create the future.​</a:t>
          </a:r>
          <a:endParaRPr lang="en-GB" sz="1100" kern="1200" dirty="0"/>
        </a:p>
      </dsp:txBody>
      <dsp:txXfrm>
        <a:off x="3850090" y="680543"/>
        <a:ext cx="1687243" cy="1800720"/>
      </dsp:txXfrm>
    </dsp:sp>
    <dsp:sp modelId="{16CDE32A-10D6-DA46-B8D7-38B6105FDECC}">
      <dsp:nvSpPr>
        <dsp:cNvPr id="0" name=""/>
        <dsp:cNvSpPr/>
      </dsp:nvSpPr>
      <dsp:spPr>
        <a:xfrm>
          <a:off x="5773547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Digital Security</a:t>
          </a:r>
        </a:p>
      </dsp:txBody>
      <dsp:txXfrm>
        <a:off x="5773547" y="5646"/>
        <a:ext cx="1687243" cy="674897"/>
      </dsp:txXfrm>
    </dsp:sp>
    <dsp:sp modelId="{E2D0AA30-93F5-CE47-AE40-4D0C04776C5C}">
      <dsp:nvSpPr>
        <dsp:cNvPr id="0" name=""/>
        <dsp:cNvSpPr/>
      </dsp:nvSpPr>
      <dsp:spPr>
        <a:xfrm>
          <a:off x="5773547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An active security team designing techniques, algorithms and hardware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3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Ensures the digital infrastructure is safe from any internal and external threats</a:t>
          </a:r>
          <a:r>
            <a:rPr lang="en-GB" sz="1300" b="0" i="0" kern="1200" dirty="0"/>
            <a:t>.​</a:t>
          </a:r>
          <a:endParaRPr lang="en-GB" sz="1300" kern="1200" dirty="0"/>
        </a:p>
      </dsp:txBody>
      <dsp:txXfrm>
        <a:off x="5773547" y="680543"/>
        <a:ext cx="1687243" cy="1800720"/>
      </dsp:txXfrm>
    </dsp:sp>
    <dsp:sp modelId="{C3BF352D-9548-B848-8351-835F483F1F6F}">
      <dsp:nvSpPr>
        <dsp:cNvPr id="0" name=""/>
        <dsp:cNvSpPr/>
      </dsp:nvSpPr>
      <dsp:spPr>
        <a:xfrm>
          <a:off x="7697004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Computing</a:t>
          </a:r>
        </a:p>
      </dsp:txBody>
      <dsp:txXfrm>
        <a:off x="7697004" y="5646"/>
        <a:ext cx="1687243" cy="674897"/>
      </dsp:txXfrm>
    </dsp:sp>
    <dsp:sp modelId="{32158433-830D-C34B-BFFD-34B4D2387730}">
      <dsp:nvSpPr>
        <dsp:cNvPr id="0" name=""/>
        <dsp:cNvSpPr/>
      </dsp:nvSpPr>
      <dsp:spPr>
        <a:xfrm>
          <a:off x="7697004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Be it computing at the cloud, network edge, handheld computing or quantum computers, Bitsym Labs innovates in all computing spheres to remain at the forefronts of knowledge and discovery</a:t>
          </a:r>
          <a:r>
            <a:rPr lang="en-GB" sz="1300" b="0" i="0" kern="1200" dirty="0"/>
            <a:t>.​</a:t>
          </a:r>
          <a:endParaRPr lang="en-GB" sz="1300" kern="1200" dirty="0"/>
        </a:p>
      </dsp:txBody>
      <dsp:txXfrm>
        <a:off x="7697004" y="680543"/>
        <a:ext cx="1687243" cy="1800720"/>
      </dsp:txXfrm>
    </dsp:sp>
    <dsp:sp modelId="{ABD044DE-BE99-214F-A213-334717659E31}">
      <dsp:nvSpPr>
        <dsp:cNvPr id="0" name=""/>
        <dsp:cNvSpPr/>
      </dsp:nvSpPr>
      <dsp:spPr>
        <a:xfrm>
          <a:off x="9620462" y="5646"/>
          <a:ext cx="1687243" cy="674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Software Solutions</a:t>
          </a:r>
        </a:p>
      </dsp:txBody>
      <dsp:txXfrm>
        <a:off x="9620462" y="5646"/>
        <a:ext cx="1687243" cy="674897"/>
      </dsp:txXfrm>
    </dsp:sp>
    <dsp:sp modelId="{FB48E797-072B-CD42-871F-AD8C68B0D860}">
      <dsp:nvSpPr>
        <dsp:cNvPr id="0" name=""/>
        <dsp:cNvSpPr/>
      </dsp:nvSpPr>
      <dsp:spPr>
        <a:xfrm>
          <a:off x="9620462" y="680543"/>
          <a:ext cx="1687243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100" b="0" i="0" kern="1200" dirty="0"/>
            <a:t>Bitsym Software Solutions team specializes in latest tools and technologies with best methods and practices of software engineering and an ISO/CMMI certified portfolio of projects</a:t>
          </a:r>
          <a:r>
            <a:rPr lang="en-GB" sz="1300" b="0" i="0" kern="1200" dirty="0"/>
            <a:t>.</a:t>
          </a:r>
          <a:endParaRPr lang="en-GB" sz="1300" kern="1200" dirty="0"/>
        </a:p>
      </dsp:txBody>
      <dsp:txXfrm>
        <a:off x="9620462" y="680543"/>
        <a:ext cx="1687243" cy="1800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F2A0F-3787-481A-8775-265D7856BA07}">
      <dsp:nvSpPr>
        <dsp:cNvPr id="0" name=""/>
        <dsp:cNvSpPr/>
      </dsp:nvSpPr>
      <dsp:spPr>
        <a:xfrm rot="10800000">
          <a:off x="631681" y="351276"/>
          <a:ext cx="8055118" cy="341244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3264" tIns="91440" rIns="170688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Artificial Intelligence domain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National Technology Development Fund (TDF) grant – Spring 2018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Ignite ICT fund grant - 2018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UNIDO (United Nations) Open Innovation - Winner 2017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UNIDO (United Nations) Open Innovation - Runner-up 2015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Collaboration with WHO (World Health Organization)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Collaboration with GIZ, Germany</a:t>
          </a:r>
        </a:p>
      </dsp:txBody>
      <dsp:txXfrm rot="10800000">
        <a:off x="1484792" y="351276"/>
        <a:ext cx="7202007" cy="3412444"/>
      </dsp:txXfrm>
    </dsp:sp>
    <dsp:sp modelId="{9D25889A-C8AE-44CC-B515-2E004B55D664}">
      <dsp:nvSpPr>
        <dsp:cNvPr id="0" name=""/>
        <dsp:cNvSpPr/>
      </dsp:nvSpPr>
      <dsp:spPr>
        <a:xfrm>
          <a:off x="0" y="628650"/>
          <a:ext cx="2692171" cy="29100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CC9F-E72C-1C4B-B345-CC15F8A4DB94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58B95-6E2A-3249-A612-7294C7DC29A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174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58B95-6E2A-3249-A612-7294C7DC29A1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7882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E2C3-525F-C671-B2C1-0643AF418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75754-77B6-0078-881E-D87BFFE4A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4D3BE-0D7F-3D42-E817-424034F5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BA7E-6F3B-1F55-E5FA-AA725CFF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BE1EF-6083-7245-3ED0-1312B204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448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671B-C3A7-491A-B8C6-8D116987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DDF01-8792-B279-8D4D-4F24C55F0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74E4B-6024-7587-5964-20D250A0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5A791-B82D-FFEF-6772-AA4658C0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C7F0-DCF5-66AB-5488-50393B7C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9321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389C3-C1D1-8BC3-1DE6-39B6A9A65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128CC-271D-9A78-0BA7-2C5D555EF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E581-D0DB-5526-FB88-33C0111C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E610-9DA8-A8F0-0489-5D751DFD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EF5E-6BB2-0EB8-526A-9148E133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734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58A-D7F4-5189-DDAB-40D603B4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B115-2443-502E-286E-6416730B3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9490-F08D-950A-5953-76B81F73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C2B1A-3760-EF59-7109-3A2BDCCD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FB6E6-20BA-1C29-374D-7E114C5E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6764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6904-CABD-7A49-991A-BE0B0B00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01B7-165A-C421-9626-A1C51174F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8717E-A41E-7E34-A115-23CE7941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A5E9B-785C-CA34-0113-1827C77C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58BF6-B45B-A427-BD13-FAA1E72D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193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7F71-8ABF-CF98-EF53-8681BEEF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9A66-6849-54C7-2172-2AF2CD904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59A23-E3A8-94AA-4738-58EFC156F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E510-E5C4-0251-9403-9B3F6D0B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A3A78-25E4-441E-5FE9-EC179113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8E167-D686-1323-3874-839F299E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5934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D83-7234-CFCF-D629-04541838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FBDAD-945E-11FB-B7E2-866C58793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B1A0-62DC-09E9-0A7C-7E9C8FD18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C7FE4-93A1-53A2-3219-018AD0EDD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ABBF9-EE2B-FC42-96A5-4DFB758CB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40575-4F7D-EBDB-7A21-09C72F31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7D6D-0F5F-D25A-7B96-A8490AFB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1B018-5ED7-129B-7D44-19C8027F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5978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22E-4DB3-0668-6FF6-C7F700FD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49DB0-D062-0D9B-6891-8E1E2352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9ED0B-9711-3CE0-5E44-0A0E11DC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776A-AAE8-E067-7F75-627D6668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8937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23240-90A7-9B9E-FB76-47AA85C7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F6F2-A7F8-2CBD-4F2D-C5D892AE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7D8DC-6EF5-03C1-231C-E297B1BC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5374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D3B5-5E7D-5968-0CBE-AFB2BAF1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17F-B958-27B4-5051-ED34A8969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6584D-E905-16CA-11B3-3E8C408DC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EF9AB-03EF-1A41-9E96-EB119C56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D8EB7-7CD0-C906-1ECF-61FA037C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1C42C-CC07-11D2-7129-19551646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371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6B5-7F05-E62E-670C-67FA9B22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408E6-5ADE-6921-9934-25962EEE9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3D225-EAB4-B0AA-6480-4A42E6C0C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0E5AE-7C76-B9D2-9A2C-A9B30620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DAA14-A58C-E420-92FF-CD3B505E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EF980-197C-BDD0-4488-871A7AC9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5086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F1505-698E-4E68-5CEB-EDB245E4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90586-9E57-37D6-66E1-9254EDCA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E2873-A3FE-0A5F-B488-20C88604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9929-36DA-3C4F-B3AC-9CDA11D64789}" type="datetimeFigureOut">
              <a:rPr lang="en-PK" smtClean="0"/>
              <a:t>31/07/2023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6E3B-15BB-DADC-4DBD-FD1C3BD77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AEFF3-7967-E632-BFF3-F609D9E6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EE0F-EADB-3542-A07D-2F770704B1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9300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28.jpeg"/><Relationship Id="rId4" Type="http://schemas.openxmlformats.org/officeDocument/2006/relationships/image" Target="../media/image6.png"/><Relationship Id="rId9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2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jfif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6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4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jfif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33.jp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3.png"/><Relationship Id="rId9" Type="http://schemas.openxmlformats.org/officeDocument/2006/relationships/diagramData" Target="../diagrams/data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linkedin.com/company/devbat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twitter.com/devbatch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hyperlink" Target="https://www.facebook.com/devbatchinc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hello@devbatch.com" TargetMode="External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4999" y="207369"/>
            <a:ext cx="3861293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1441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68429"/>
              </p:ext>
            </p:extLst>
          </p:nvPr>
        </p:nvGraphicFramePr>
        <p:xfrm>
          <a:off x="865632" y="6334124"/>
          <a:ext cx="11326368" cy="319089"/>
        </p:xfrm>
        <a:graphic>
          <a:graphicData uri="http://schemas.openxmlformats.org/drawingml/2006/table">
            <a:tbl>
              <a:tblPr firstRow="1" firstCol="1" bandRow="1"/>
              <a:tblGrid>
                <a:gridCol w="5663184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663184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190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120" y="-1153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8C2F4-951A-C97C-EEBD-D8CA11506AE1}"/>
              </a:ext>
            </a:extLst>
          </p:cNvPr>
          <p:cNvSpPr txBox="1"/>
          <p:nvPr/>
        </p:nvSpPr>
        <p:spPr>
          <a:xfrm>
            <a:off x="1264206" y="2994738"/>
            <a:ext cx="8689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Welcome to the realm of BITSYM, where boundless creativity meets unparalleled expertise.</a:t>
            </a:r>
            <a:endParaRPr lang="en-PK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1" y="4706433"/>
            <a:ext cx="2080475" cy="1204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5" y="4639731"/>
            <a:ext cx="2080475" cy="1204333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79" y="4720663"/>
            <a:ext cx="1719072" cy="11460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8A7E41-7F32-2D4C-1F43-668143898C2C}"/>
              </a:ext>
            </a:extLst>
          </p:cNvPr>
          <p:cNvSpPr/>
          <p:nvPr/>
        </p:nvSpPr>
        <p:spPr>
          <a:xfrm>
            <a:off x="2941062" y="1514536"/>
            <a:ext cx="53355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  PORTFOLIO</a:t>
            </a:r>
          </a:p>
        </p:txBody>
      </p:sp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647" y="4273643"/>
            <a:ext cx="3025254" cy="20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2555275" y="2379312"/>
            <a:ext cx="5932650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Artificial Intelligence</a:t>
            </a: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0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EEA775-0544-4BC1-862B-62E3EA9A7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155"/>
            <a:ext cx="11170508" cy="492978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413523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0DF13-3807-3F36-03F6-5E36FF664487}"/>
              </a:ext>
            </a:extLst>
          </p:cNvPr>
          <p:cNvSpPr txBox="1">
            <a:spLocks/>
          </p:cNvSpPr>
          <p:nvPr/>
        </p:nvSpPr>
        <p:spPr>
          <a:xfrm>
            <a:off x="329184" y="1002471"/>
            <a:ext cx="6172200" cy="469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dirty="0">
                <a:solidFill>
                  <a:srgbClr val="002060"/>
                </a:solidFill>
              </a:rPr>
              <a:t>Business Challenge:</a:t>
            </a:r>
          </a:p>
          <a:p>
            <a:pPr algn="l">
              <a:lnSpc>
                <a:spcPct val="120000"/>
              </a:lnSpc>
            </a:pPr>
            <a:r>
              <a:rPr lang="en-GB" sz="2100" dirty="0"/>
              <a:t>To predict the failure of key industrial equipment and machines ahead of time</a:t>
            </a:r>
          </a:p>
          <a:p>
            <a:pPr algn="l"/>
            <a:r>
              <a:rPr lang="en-GB" sz="2000" b="1" dirty="0">
                <a:solidFill>
                  <a:srgbClr val="002060"/>
                </a:solidFill>
              </a:rPr>
              <a:t>Business Aims: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Planned maintenance of machinery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Savings via reduced machine downtime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Savings through larger </a:t>
            </a:r>
          </a:p>
          <a:p>
            <a:pPr algn="l"/>
            <a:r>
              <a:rPr lang="en-GB" sz="2000" b="1" dirty="0">
                <a:solidFill>
                  <a:srgbClr val="002060"/>
                </a:solidFill>
              </a:rPr>
              <a:t>Solution: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Acquisition of machine data through sensors and machine logs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Predictive modelling of machine data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E35844C3-10F2-F6F1-2C7B-0F1C6B72ED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0" y="2762552"/>
            <a:ext cx="3326105" cy="1881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to you.png">
            <a:extLst>
              <a:ext uri="{FF2B5EF4-FFF2-40B4-BE49-F238E27FC236}">
                <a16:creationId xmlns:a16="http://schemas.microsoft.com/office/drawing/2014/main" id="{930964AC-494C-0632-1BC9-1E50A1079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592" y="-241230"/>
            <a:ext cx="5180056" cy="34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4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1DA13-C693-F05F-F56F-64892C641941}"/>
              </a:ext>
            </a:extLst>
          </p:cNvPr>
          <p:cNvSpPr txBox="1"/>
          <p:nvPr/>
        </p:nvSpPr>
        <p:spPr>
          <a:xfrm>
            <a:off x="598380" y="866462"/>
            <a:ext cx="609805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002060"/>
                </a:solidFill>
              </a:rPr>
              <a:t>Successfully Delivered projects: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Hydraulic System Fault Prediction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Brakes System Fault Prediction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Engine Fault Prediction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Electrical System Fault Prediction</a:t>
            </a: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900" dirty="0">
                <a:solidFill>
                  <a:srgbClr val="000000"/>
                </a:solidFill>
                <a:latin typeface="Calibri" panose="020F0502020204030204" pitchFamily="34" charset="0"/>
              </a:rPr>
              <a:t>Server Crash Prediction</a:t>
            </a: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Batte</a:t>
            </a:r>
            <a:r>
              <a:rPr lang="en-GB" sz="1900" dirty="0">
                <a:solidFill>
                  <a:srgbClr val="000000"/>
                </a:solidFill>
                <a:latin typeface="Calibri" panose="020F0502020204030204" pitchFamily="34" charset="0"/>
              </a:rPr>
              <a:t>ry Prognostics</a:t>
            </a: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RUL </a:t>
            </a:r>
            <a:r>
              <a:rPr lang="en-GB" sz="1900" dirty="0">
                <a:solidFill>
                  <a:srgbClr val="000000"/>
                </a:solidFill>
                <a:latin typeface="Calibri" panose="020F0502020204030204" pitchFamily="34" charset="0"/>
              </a:rPr>
              <a:t>Prediction</a:t>
            </a:r>
          </a:p>
          <a:p>
            <a:pPr marL="742950" lvl="1" indent="-285750" fontAlgn="base">
              <a:spcBef>
                <a:spcPts val="1800"/>
              </a:spcBef>
              <a:buFont typeface="Wingdings" pitchFamily="2" charset="2"/>
              <a:buChar char="Ø"/>
            </a:pPr>
            <a:endParaRPr lang="en-GB" sz="1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7CE04-9351-046F-A345-1E0D2457476E}"/>
              </a:ext>
            </a:extLst>
          </p:cNvPr>
          <p:cNvSpPr txBox="1"/>
          <p:nvPr/>
        </p:nvSpPr>
        <p:spPr>
          <a:xfrm>
            <a:off x="5255547" y="909429"/>
            <a:ext cx="53314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b="1" i="0" u="none" strike="noStrike" dirty="0">
                <a:solidFill>
                  <a:srgbClr val="002060"/>
                </a:solidFill>
                <a:effectLst/>
              </a:rPr>
              <a:t>Like hydraulic systems, we have also worked successfully with promising results on: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b="1" i="0" u="none" strike="noStrike" dirty="0">
              <a:solidFill>
                <a:srgbClr val="002060"/>
              </a:solidFill>
              <a:effectLst/>
            </a:endParaRPr>
          </a:p>
          <a:p>
            <a:pPr marL="800100" lvl="1" indent="-342900" rtl="0" fontAlgn="base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Brakes System</a:t>
            </a:r>
          </a:p>
          <a:p>
            <a:pPr marL="800100" lvl="1" indent="-342900" rtl="0" fontAlgn="base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Engine</a:t>
            </a:r>
          </a:p>
          <a:p>
            <a:pPr marL="800100" lvl="1" indent="-342900" rtl="0" fontAlgn="base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Electrical System</a:t>
            </a:r>
          </a:p>
        </p:txBody>
      </p:sp>
    </p:spTree>
    <p:extLst>
      <p:ext uri="{BB962C8B-B14F-4D97-AF65-F5344CB8AC3E}">
        <p14:creationId xmlns:p14="http://schemas.microsoft.com/office/powerpoint/2010/main" val="167353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62CF9-794B-96FE-E0AF-342FA41D57E9}"/>
              </a:ext>
            </a:extLst>
          </p:cNvPr>
          <p:cNvSpPr txBox="1"/>
          <p:nvPr/>
        </p:nvSpPr>
        <p:spPr>
          <a:xfrm>
            <a:off x="342060" y="892203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HVAC System Health Monitoring </a:t>
            </a:r>
            <a:endParaRPr lang="en-GB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b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PK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9BF4-2939-4298-2FFC-911A4B788D59}"/>
              </a:ext>
            </a:extLst>
          </p:cNvPr>
          <p:cNvSpPr txBox="1"/>
          <p:nvPr/>
        </p:nvSpPr>
        <p:spPr>
          <a:xfrm>
            <a:off x="329184" y="1382945"/>
            <a:ext cx="8419193" cy="445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We can develop a prognostic-diagnostic unit (PDU):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After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modeling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the physical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of the HVAC system using machine learning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This unit based on the current operating conditions of the HVAC system will compare: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Predicted compressor power consumption to actual compressor power consumption</a:t>
            </a:r>
          </a:p>
          <a:p>
            <a:pPr marL="1657350" lvl="3" indent="-285750" fontAlgn="base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the actual power consumption is within a predefined range then the HVAC system is determined to be operating properly</a:t>
            </a:r>
          </a:p>
          <a:p>
            <a:pPr marL="1657350" lvl="3" indent="-285750" fontAlgn="base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Else an alert will be generated along with the criticality level of the degradation in the system</a:t>
            </a:r>
          </a:p>
        </p:txBody>
      </p:sp>
      <p:pic>
        <p:nvPicPr>
          <p:cNvPr id="16" name="Picture 15" descr="A diagram of a room with a bed and other devices&#10;&#10;Description automatically generated">
            <a:extLst>
              <a:ext uri="{FF2B5EF4-FFF2-40B4-BE49-F238E27FC236}">
                <a16:creationId xmlns:a16="http://schemas.microsoft.com/office/drawing/2014/main" id="{B1B1ECF0-B563-12B3-B0AF-9405F7A21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945" y="2632711"/>
            <a:ext cx="3643782" cy="26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62CF9-794B-96FE-E0AF-342FA41D57E9}"/>
              </a:ext>
            </a:extLst>
          </p:cNvPr>
          <p:cNvSpPr txBox="1"/>
          <p:nvPr/>
        </p:nvSpPr>
        <p:spPr>
          <a:xfrm>
            <a:off x="484076" y="1076264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Predictive Maintenance of Conveyor Belt </a:t>
            </a:r>
            <a:endParaRPr lang="en-PK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31749-5F9D-0E31-B8DC-954660FECC9A}"/>
              </a:ext>
            </a:extLst>
          </p:cNvPr>
          <p:cNvSpPr txBox="1"/>
          <p:nvPr/>
        </p:nvSpPr>
        <p:spPr>
          <a:xfrm>
            <a:off x="484076" y="1645795"/>
            <a:ext cx="1102061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Monitor the condition of the equipment under operation:</a:t>
            </a:r>
          </a:p>
          <a:p>
            <a:pPr marL="742950" lvl="1" indent="-285750" rtl="0" fontAlgn="base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Includes observation and data collection on equipment which is on line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collected data will be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analyzed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and possible abnormalities are derived and corrective measures are prescribed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Problem identified when there will be an increase in the parameters: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Vibration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RPM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Temperature (variable)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Current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Voltage </a:t>
            </a:r>
          </a:p>
          <a:p>
            <a:pPr marL="1003300" lvl="1" indent="-285750" fontAlgn="base">
              <a:spcBef>
                <a:spcPts val="600"/>
              </a:spcBef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Power</a:t>
            </a:r>
          </a:p>
          <a:p>
            <a:pPr marL="280670" rtl="0" fontAlgn="base">
              <a:spcBef>
                <a:spcPts val="60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6287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62CF9-794B-96FE-E0AF-342FA41D57E9}"/>
              </a:ext>
            </a:extLst>
          </p:cNvPr>
          <p:cNvSpPr txBox="1"/>
          <p:nvPr/>
        </p:nvSpPr>
        <p:spPr>
          <a:xfrm>
            <a:off x="774700" y="1131243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Platform </a:t>
            </a:r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 a </a:t>
            </a:r>
            <a:r>
              <a:rPr lang="en-GB" sz="2400" b="1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Service</a:t>
            </a:r>
            <a:endParaRPr lang="en-GB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b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PK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59DC-E176-5F4B-1192-30877FF1664E}"/>
              </a:ext>
            </a:extLst>
          </p:cNvPr>
          <p:cNvSpPr txBox="1"/>
          <p:nvPr/>
        </p:nvSpPr>
        <p:spPr>
          <a:xfrm>
            <a:off x="774700" y="1775211"/>
            <a:ext cx="93383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Bitpredict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API can be hosted on any cloud service 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Can integrate a multiplicity of sensors, devices, and artificial intelligence algorithms using standard Industrial Internet of Things protocols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Every customer has their own view of processes, sub-facilities, and facility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Digital twins and predictive analytics for informed real-time alerts, prediction, and decision making</a:t>
            </a:r>
          </a:p>
          <a:p>
            <a:pPr marL="285750" indent="-285750" rtl="0" fontAlgn="base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Accessible on both desktops and hand-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helds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from anywhere with IP connectivity</a:t>
            </a:r>
          </a:p>
          <a:p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endParaRPr lang="en-PK" dirty="0"/>
          </a:p>
        </p:txBody>
      </p:sp>
      <p:pic>
        <p:nvPicPr>
          <p:cNvPr id="11" name="Picture 10" descr="A circular diagram with text&#10;&#10;Description automatically generated">
            <a:extLst>
              <a:ext uri="{FF2B5EF4-FFF2-40B4-BE49-F238E27FC236}">
                <a16:creationId xmlns:a16="http://schemas.microsoft.com/office/drawing/2014/main" id="{2301B9AA-4258-F972-9B87-81CD14BCD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904" y="3815204"/>
            <a:ext cx="317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62CF9-794B-96FE-E0AF-342FA41D57E9}"/>
              </a:ext>
            </a:extLst>
          </p:cNvPr>
          <p:cNvSpPr txBox="1"/>
          <p:nvPr/>
        </p:nvSpPr>
        <p:spPr>
          <a:xfrm>
            <a:off x="414088" y="892203"/>
            <a:ext cx="9236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Integrated Vehicle Health Management (IVHMS) System </a:t>
            </a:r>
            <a:b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PK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9661A-6EB9-508B-7812-DD23EACCB22B}"/>
              </a:ext>
            </a:extLst>
          </p:cNvPr>
          <p:cNvSpPr txBox="1"/>
          <p:nvPr/>
        </p:nvSpPr>
        <p:spPr>
          <a:xfrm>
            <a:off x="414088" y="1569311"/>
            <a:ext cx="10283446" cy="459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900" b="1" i="0" u="none" strike="noStrike" dirty="0">
                <a:solidFill>
                  <a:srgbClr val="002060"/>
                </a:solidFill>
                <a:effectLst/>
              </a:rPr>
              <a:t>Objective:</a:t>
            </a:r>
          </a:p>
          <a:p>
            <a:endParaRPr lang="en-GB" sz="1900" b="1" i="0" u="none" strike="noStrike" dirty="0">
              <a:solidFill>
                <a:srgbClr val="002060"/>
              </a:solidFill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This objective of health management is achieved by utilizing real-time sensor data in conjunction with physics-of-failure (POF) knowledge.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rtl="0">
              <a:spcBef>
                <a:spcPts val="1200"/>
              </a:spcBef>
              <a:spcAft>
                <a:spcPts val="1000"/>
              </a:spcAft>
            </a:pPr>
            <a:r>
              <a:rPr lang="en-GB" sz="1900" b="1" i="0" u="none" strike="noStrike" dirty="0">
                <a:solidFill>
                  <a:srgbClr val="002060"/>
                </a:solidFill>
                <a:effectLst/>
              </a:rPr>
              <a:t>Scope:</a:t>
            </a:r>
          </a:p>
          <a:p>
            <a:pPr algn="just" rtl="0">
              <a:spcBef>
                <a:spcPts val="1200"/>
              </a:spcBef>
              <a:spcAft>
                <a:spcPts val="10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In our case, IVHMS is to be designed for the following 4 aircraft systems.</a:t>
            </a:r>
          </a:p>
          <a:p>
            <a:pPr marL="514350" indent="-285750" algn="just" rtl="0" fontAlgn="base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</a:p>
          <a:p>
            <a:pPr marL="514350" indent="-285750" algn="just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Structures</a:t>
            </a:r>
          </a:p>
          <a:p>
            <a:pPr marL="514350" indent="-285750" algn="just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Avionics</a:t>
            </a:r>
          </a:p>
          <a:p>
            <a:pPr marL="514350" indent="-285750" algn="just" rtl="0" fontAlgn="base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 systems </a:t>
            </a:r>
          </a:p>
          <a:p>
            <a:pPr algn="just" rtl="0">
              <a:spcBef>
                <a:spcPts val="1200"/>
              </a:spcBef>
              <a:spcAft>
                <a:spcPts val="1000"/>
              </a:spcAft>
            </a:pPr>
            <a:endParaRPr lang="en-GB" dirty="0"/>
          </a:p>
          <a:p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54FEA-50E4-57A7-BE7C-0B892831373A}"/>
              </a:ext>
            </a:extLst>
          </p:cNvPr>
          <p:cNvSpPr txBox="1"/>
          <p:nvPr/>
        </p:nvSpPr>
        <p:spPr>
          <a:xfrm>
            <a:off x="3049030" y="335554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E8FE1-B8B7-3CC4-23DC-0F8EA4FFDC94}"/>
              </a:ext>
            </a:extLst>
          </p:cNvPr>
          <p:cNvSpPr txBox="1"/>
          <p:nvPr/>
        </p:nvSpPr>
        <p:spPr>
          <a:xfrm>
            <a:off x="3049030" y="335554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K" dirty="0"/>
          </a:p>
        </p:txBody>
      </p:sp>
      <p:pic>
        <p:nvPicPr>
          <p:cNvPr id="17" name="Picture 16" descr="A diagram of steps and steps&#10;&#10;Description automatically generated">
            <a:extLst>
              <a:ext uri="{FF2B5EF4-FFF2-40B4-BE49-F238E27FC236}">
                <a16:creationId xmlns:a16="http://schemas.microsoft.com/office/drawing/2014/main" id="{E5DF64DA-0913-E7D2-26C4-528EE27A5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259" y="2502479"/>
            <a:ext cx="4079653" cy="33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CA577-5E67-2821-1B29-EC893EF0FEB0}"/>
              </a:ext>
            </a:extLst>
          </p:cNvPr>
          <p:cNvSpPr txBox="1">
            <a:spLocks/>
          </p:cNvSpPr>
          <p:nvPr/>
        </p:nvSpPr>
        <p:spPr>
          <a:xfrm>
            <a:off x="245841" y="632526"/>
            <a:ext cx="540976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Criccoach</a:t>
            </a:r>
            <a:endParaRPr lang="en-GB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09458-D9E5-0E80-985C-DDC4B32F6D72}"/>
              </a:ext>
            </a:extLst>
          </p:cNvPr>
          <p:cNvSpPr txBox="1">
            <a:spLocks/>
          </p:cNvSpPr>
          <p:nvPr/>
        </p:nvSpPr>
        <p:spPr>
          <a:xfrm>
            <a:off x="245841" y="1460310"/>
            <a:ext cx="10186416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rgbClr val="002060"/>
                </a:solidFill>
              </a:rPr>
              <a:t>Business Challenge:</a:t>
            </a:r>
          </a:p>
          <a:p>
            <a:pPr algn="l"/>
            <a:r>
              <a:rPr lang="en-GB" sz="1800" dirty="0"/>
              <a:t>To monitor bowler athlete arm action and speed of ball release in real-time</a:t>
            </a:r>
          </a:p>
          <a:p>
            <a:pPr algn="l"/>
            <a:r>
              <a:rPr lang="en-GB" sz="1800" b="1" dirty="0">
                <a:solidFill>
                  <a:srgbClr val="002060"/>
                </a:solidFill>
              </a:rPr>
              <a:t>Business Aims: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Real-time bowl release monitoring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Real-time speed of bowl assessment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Detect any deviation in the angle of release from regulatory guidelines</a:t>
            </a:r>
          </a:p>
          <a:p>
            <a:pPr algn="l"/>
            <a:r>
              <a:rPr lang="en-GB" sz="1800" b="1" dirty="0">
                <a:solidFill>
                  <a:srgbClr val="002060"/>
                </a:solidFill>
              </a:rPr>
              <a:t>Solution: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Acquisition of arm data through sensors and wireless radios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Predictive </a:t>
            </a:r>
            <a:r>
              <a:rPr lang="en-GB" sz="1800" dirty="0" err="1"/>
              <a:t>modeling</a:t>
            </a:r>
            <a:r>
              <a:rPr lang="en-GB" sz="1800" dirty="0"/>
              <a:t> of machine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Real-time detection of anomalies in arm 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Android application with cloud support</a:t>
            </a:r>
          </a:p>
          <a:p>
            <a:pPr algn="l"/>
            <a:endParaRPr lang="en-GB" sz="1800" dirty="0"/>
          </a:p>
        </p:txBody>
      </p:sp>
      <p:pic>
        <p:nvPicPr>
          <p:cNvPr id="4" name="Picture 3" descr="Screenshot_20170426-165225.png">
            <a:extLst>
              <a:ext uri="{FF2B5EF4-FFF2-40B4-BE49-F238E27FC236}">
                <a16:creationId xmlns:a16="http://schemas.microsoft.com/office/drawing/2014/main" id="{C5BFC7F1-723D-7605-2784-771D5A792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19" y="746334"/>
            <a:ext cx="1295400" cy="1936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Content Placeholder 3" descr="cricCoachAngle.jpg">
            <a:extLst>
              <a:ext uri="{FF2B5EF4-FFF2-40B4-BE49-F238E27FC236}">
                <a16:creationId xmlns:a16="http://schemas.microsoft.com/office/drawing/2014/main" id="{9F2025D6-5ADA-F257-827E-D7F372A24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1800" y="3400952"/>
            <a:ext cx="1431488" cy="1953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585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2790334" y="2379312"/>
            <a:ext cx="5462521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Solutions</a:t>
            </a: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51656"/>
              </p:ext>
            </p:extLst>
          </p:nvPr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F632B3-0CCC-D162-C08F-93AA64C5BCFB}"/>
              </a:ext>
            </a:extLst>
          </p:cNvPr>
          <p:cNvSpPr/>
          <p:nvPr/>
        </p:nvSpPr>
        <p:spPr>
          <a:xfrm>
            <a:off x="3878974" y="1116487"/>
            <a:ext cx="29867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mission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498A4-C0D9-F431-AD9A-80F65DD96958}"/>
              </a:ext>
            </a:extLst>
          </p:cNvPr>
          <p:cNvSpPr txBox="1"/>
          <p:nvPr/>
        </p:nvSpPr>
        <p:spPr>
          <a:xfrm>
            <a:off x="1264206" y="2187144"/>
            <a:ext cx="8689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mission is to make an impact in the lives of millions through science and in the process create wealth to elevate the masses out of poverty.</a:t>
            </a:r>
            <a:endParaRPr lang="en-PK" sz="2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C1EC2-FF07-4EC1-33AA-6C0FB09760A9}"/>
              </a:ext>
            </a:extLst>
          </p:cNvPr>
          <p:cNvSpPr/>
          <p:nvPr/>
        </p:nvSpPr>
        <p:spPr>
          <a:xfrm>
            <a:off x="4006591" y="3747348"/>
            <a:ext cx="25715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D333F-E12A-6744-F7A6-E2033CBF4F0D}"/>
              </a:ext>
            </a:extLst>
          </p:cNvPr>
          <p:cNvSpPr txBox="1"/>
          <p:nvPr/>
        </p:nvSpPr>
        <p:spPr>
          <a:xfrm>
            <a:off x="1027724" y="4732552"/>
            <a:ext cx="8689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be One Stop Global Digital Solutions Company</a:t>
            </a:r>
            <a:endParaRPr lang="en-PK" sz="2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599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CA577-5E67-2821-1B29-EC893EF0FEB0}"/>
              </a:ext>
            </a:extLst>
          </p:cNvPr>
          <p:cNvSpPr txBox="1">
            <a:spLocks/>
          </p:cNvSpPr>
          <p:nvPr/>
        </p:nvSpPr>
        <p:spPr>
          <a:xfrm>
            <a:off x="245841" y="632526"/>
            <a:ext cx="872988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National Laboratory Information Management System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3EF31E-3AA4-3306-4A81-B94E8D55C66E}"/>
              </a:ext>
            </a:extLst>
          </p:cNvPr>
          <p:cNvSpPr txBox="1">
            <a:spLocks/>
          </p:cNvSpPr>
          <p:nvPr/>
        </p:nvSpPr>
        <p:spPr>
          <a:xfrm>
            <a:off x="389402" y="1660651"/>
            <a:ext cx="8235614" cy="4211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rgbClr val="002060"/>
                </a:solidFill>
              </a:rPr>
              <a:t>Business Challenge:</a:t>
            </a:r>
          </a:p>
          <a:p>
            <a:pPr algn="l"/>
            <a:r>
              <a:rPr lang="en-GB" sz="1800" dirty="0"/>
              <a:t>Management of disease data across 15 national veterinary laboratories</a:t>
            </a:r>
          </a:p>
          <a:p>
            <a:pPr algn="l"/>
            <a:r>
              <a:rPr lang="en-GB" sz="1800" b="1" dirty="0">
                <a:solidFill>
                  <a:srgbClr val="002060"/>
                </a:solidFill>
              </a:rPr>
              <a:t>Business Aims: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Develop a National Laboratory Information Management System (LIMS) used by lab technicians, doctors and experts to store, share and review information / data about FMD.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Help store information regarding foot and mouth disease samples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Treatments, prevention, general health status of the regional livestock.</a:t>
            </a:r>
          </a:p>
          <a:p>
            <a:pPr algn="l"/>
            <a:r>
              <a:rPr lang="en-GB" sz="1800" b="1" dirty="0">
                <a:solidFill>
                  <a:srgbClr val="002060"/>
                </a:solidFill>
              </a:rPr>
              <a:t>Solution: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Full fledge desktop application for nation-wide reporting of case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Ability to work in both online and offline modes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Real-time reporting of positive disease detection</a:t>
            </a:r>
          </a:p>
          <a:p>
            <a:pPr algn="l"/>
            <a:endParaRPr lang="en-GB" sz="1800" dirty="0"/>
          </a:p>
        </p:txBody>
      </p:sp>
      <p:pic>
        <p:nvPicPr>
          <p:cNvPr id="5" name="Picture 4" descr="C:\Users\LIMS\Desktop\sh.jpg">
            <a:extLst>
              <a:ext uri="{FF2B5EF4-FFF2-40B4-BE49-F238E27FC236}">
                <a16:creationId xmlns:a16="http://schemas.microsoft.com/office/drawing/2014/main" id="{4EB32221-4414-CB1B-E7A2-50B09BA32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35" y="3226309"/>
            <a:ext cx="3631843" cy="260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7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925942"/>
              </p:ext>
            </p:extLst>
          </p:nvPr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pic>
        <p:nvPicPr>
          <p:cNvPr id="11" name="Picture 10" descr="Several people in a meeting room&#10;&#10;Description automatically generated">
            <a:extLst>
              <a:ext uri="{FF2B5EF4-FFF2-40B4-BE49-F238E27FC236}">
                <a16:creationId xmlns:a16="http://schemas.microsoft.com/office/drawing/2014/main" id="{F6B02A5B-8DD9-AB5B-1C03-7069E958E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22" y="1293128"/>
            <a:ext cx="11060466" cy="4410826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52BB0214-6596-3A20-F39E-407D60E80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8D09A181-940B-7246-7BA2-DE64F713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E3FD1F-A7A2-E235-BE98-46F7F8D61212}"/>
              </a:ext>
            </a:extLst>
          </p:cNvPr>
          <p:cNvSpPr txBox="1">
            <a:spLocks/>
          </p:cNvSpPr>
          <p:nvPr/>
        </p:nvSpPr>
        <p:spPr>
          <a:xfrm>
            <a:off x="-2322" y="471696"/>
            <a:ext cx="872988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National Laboratory Information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467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636F3-3E9F-5BA6-0EB4-A6591BA67C71}"/>
              </a:ext>
            </a:extLst>
          </p:cNvPr>
          <p:cNvSpPr txBox="1">
            <a:spLocks/>
          </p:cNvSpPr>
          <p:nvPr/>
        </p:nvSpPr>
        <p:spPr>
          <a:xfrm>
            <a:off x="397805" y="1057992"/>
            <a:ext cx="10515600" cy="4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Fund Raising Web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71CD2-090A-BF84-E205-B075B06B6A4F}"/>
              </a:ext>
            </a:extLst>
          </p:cNvPr>
          <p:cNvSpPr txBox="1">
            <a:spLocks/>
          </p:cNvSpPr>
          <p:nvPr/>
        </p:nvSpPr>
        <p:spPr>
          <a:xfrm>
            <a:off x="687314" y="19744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itchFamily="2" charset="2"/>
              <a:buChar char="Ø"/>
            </a:pPr>
            <a:r>
              <a:rPr lang="en-GB" sz="1800" dirty="0"/>
              <a:t>Implemented a fundraiser solution for a major US-based client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dirty="0"/>
              <a:t>Funds raised through crowdsourcing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dirty="0"/>
              <a:t>Implemented all details for funding from scoping to implementation, payment gateways integration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dirty="0"/>
              <a:t>Provided PCI compliance and security audits services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dirty="0"/>
              <a:t>More than 100,000 users to date (2023) and growing</a:t>
            </a:r>
          </a:p>
        </p:txBody>
      </p:sp>
    </p:spTree>
    <p:extLst>
      <p:ext uri="{BB962C8B-B14F-4D97-AF65-F5344CB8AC3E}">
        <p14:creationId xmlns:p14="http://schemas.microsoft.com/office/powerpoint/2010/main" val="198365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3177206" y="2379312"/>
            <a:ext cx="4688784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Semiconductors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D09B1-83FF-6C24-35B4-616C777D01D7}"/>
              </a:ext>
            </a:extLst>
          </p:cNvPr>
          <p:cNvSpPr txBox="1">
            <a:spLocks/>
          </p:cNvSpPr>
          <p:nvPr/>
        </p:nvSpPr>
        <p:spPr>
          <a:xfrm>
            <a:off x="537931" y="826878"/>
            <a:ext cx="5632224" cy="766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NFC Tags for Smart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F41C-AD05-E584-945F-24A04603C4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GB" sz="1800"/>
              <a:t>NFC tag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314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67473-F248-38A4-D0E8-63A898951074}"/>
              </a:ext>
            </a:extLst>
          </p:cNvPr>
          <p:cNvSpPr txBox="1">
            <a:spLocks/>
          </p:cNvSpPr>
          <p:nvPr/>
        </p:nvSpPr>
        <p:spPr>
          <a:xfrm>
            <a:off x="329184" y="1095141"/>
            <a:ext cx="2213048" cy="493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BLE Beacon</a:t>
            </a:r>
            <a:endParaRPr lang="en-GB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87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C9A87-3B27-FB66-D56B-FF07B940A87F}"/>
              </a:ext>
            </a:extLst>
          </p:cNvPr>
          <p:cNvSpPr txBox="1"/>
          <p:nvPr/>
        </p:nvSpPr>
        <p:spPr>
          <a:xfrm>
            <a:off x="511342" y="1095141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WiFi</a:t>
            </a:r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Smart Scales</a:t>
            </a:r>
            <a:endParaRPr lang="en-PK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21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3030780" y="1786774"/>
            <a:ext cx="5317353" cy="156966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Telecommunications</a:t>
            </a:r>
          </a:p>
          <a:p>
            <a:pPr algn="ctr"/>
            <a:r>
              <a:rPr lang="en-GB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Networks</a:t>
            </a: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19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CA577-5E67-2821-1B29-EC893EF0FEB0}"/>
              </a:ext>
            </a:extLst>
          </p:cNvPr>
          <p:cNvSpPr txBox="1">
            <a:spLocks/>
          </p:cNvSpPr>
          <p:nvPr/>
        </p:nvSpPr>
        <p:spPr>
          <a:xfrm>
            <a:off x="245841" y="632526"/>
            <a:ext cx="872988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Xbits</a:t>
            </a:r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: A Differentiated Services SDN Enabled Internet Exchange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C74-11F8-0FF4-D1E7-2733DDFCD125}"/>
              </a:ext>
            </a:extLst>
          </p:cNvPr>
          <p:cNvSpPr txBox="1">
            <a:spLocks/>
          </p:cNvSpPr>
          <p:nvPr/>
        </p:nvSpPr>
        <p:spPr>
          <a:xfrm>
            <a:off x="245841" y="1460310"/>
            <a:ext cx="10186416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800" dirty="0"/>
              <a:t>At the SDX, ISPs can apply many diverse actions on packets based on multiple header fields, and distant networks can exercise “remote control” over packet handling.</a:t>
            </a:r>
          </a:p>
          <a:p>
            <a:pPr algn="l">
              <a:lnSpc>
                <a:spcPct val="150000"/>
              </a:lnSpc>
            </a:pPr>
            <a:r>
              <a:rPr lang="en-GB" sz="1800" dirty="0"/>
              <a:t>In this work, we would design and implement a software-defined internet exchange point in Pakistan. Specifically, we would focus on the following goals: </a:t>
            </a: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Developing customized architecture of SDX </a:t>
            </a: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Implementation of the architecture </a:t>
            </a: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Validation of SDX architecture through peering </a:t>
            </a: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Development of a services brokerage </a:t>
            </a: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Offering of SDX differentiated services to local ISPs.</a:t>
            </a:r>
          </a:p>
        </p:txBody>
      </p:sp>
    </p:spTree>
    <p:extLst>
      <p:ext uri="{BB962C8B-B14F-4D97-AF65-F5344CB8AC3E}">
        <p14:creationId xmlns:p14="http://schemas.microsoft.com/office/powerpoint/2010/main" val="931041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CA577-5E67-2821-1B29-EC893EF0FEB0}"/>
              </a:ext>
            </a:extLst>
          </p:cNvPr>
          <p:cNvSpPr txBox="1">
            <a:spLocks/>
          </p:cNvSpPr>
          <p:nvPr/>
        </p:nvSpPr>
        <p:spPr>
          <a:xfrm>
            <a:off x="245841" y="632526"/>
            <a:ext cx="872988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Xbits</a:t>
            </a:r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: A Differentiated Services SDN Enabled Internet Exchange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C74-11F8-0FF4-D1E7-2733DDFCD125}"/>
              </a:ext>
            </a:extLst>
          </p:cNvPr>
          <p:cNvSpPr txBox="1">
            <a:spLocks/>
          </p:cNvSpPr>
          <p:nvPr/>
        </p:nvSpPr>
        <p:spPr>
          <a:xfrm>
            <a:off x="245840" y="1460310"/>
            <a:ext cx="10812303" cy="427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General goals for SDN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More Control Of Our Network!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Active Control Plane – not just during maintenance!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Policy Management</a:t>
            </a:r>
          </a:p>
          <a:p>
            <a:pPr marL="1143000" lvl="2" indent="-22860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better than VLANs, Subnets, Firewalls, IDS, IPS, etc</a:t>
            </a:r>
          </a:p>
          <a:p>
            <a:pPr marL="285750" indent="-285750" algn="l"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Active Projects in: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Network access control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Wide-area video distribution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Capacity Monitoring and Management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Simplified Configuration - “virtual patch panel”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Security, Data Privacy</a:t>
            </a:r>
          </a:p>
        </p:txBody>
      </p:sp>
    </p:spTree>
    <p:extLst>
      <p:ext uri="{BB962C8B-B14F-4D97-AF65-F5344CB8AC3E}">
        <p14:creationId xmlns:p14="http://schemas.microsoft.com/office/powerpoint/2010/main" val="28760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387486" y="943672"/>
            <a:ext cx="29929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are we?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C7C7C-CA77-DC83-591B-D0F9EAF9E753}"/>
              </a:ext>
            </a:extLst>
          </p:cNvPr>
          <p:cNvSpPr txBox="1"/>
          <p:nvPr/>
        </p:nvSpPr>
        <p:spPr>
          <a:xfrm>
            <a:off x="370014" y="2226891"/>
            <a:ext cx="5845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pioneers in applying science and engineering for an impact where it matters the most.  </a:t>
            </a:r>
            <a:endParaRPr lang="en-PK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E0295-5E90-5AE8-77D5-9E3367D215E8}"/>
              </a:ext>
            </a:extLst>
          </p:cNvPr>
          <p:cNvSpPr txBox="1"/>
          <p:nvPr/>
        </p:nvSpPr>
        <p:spPr>
          <a:xfrm>
            <a:off x="387486" y="3701720"/>
            <a:ext cx="622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Bitsym</a:t>
            </a:r>
            <a:r>
              <a:rPr lang="en-GB" i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has a team of highly qualified research scientists, engineers and innovators working with us on finding the right solutions today for a better tomorrow.</a:t>
            </a:r>
            <a:endParaRPr lang="en-PK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Shape 77">
            <a:extLst>
              <a:ext uri="{FF2B5EF4-FFF2-40B4-BE49-F238E27FC236}">
                <a16:creationId xmlns:a16="http://schemas.microsoft.com/office/drawing/2014/main" id="{8F030643-18D7-FC79-8DDD-B281D6AEC9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2076" y="1877109"/>
            <a:ext cx="4006976" cy="321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9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32598D-D56D-7832-B052-D0D309BBF5DE}"/>
              </a:ext>
            </a:extLst>
          </p:cNvPr>
          <p:cNvSpPr/>
          <p:nvPr/>
        </p:nvSpPr>
        <p:spPr>
          <a:xfrm>
            <a:off x="255687" y="713952"/>
            <a:ext cx="616163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Remotely Operated Real-Time Cell Injection System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AA1F1A-837B-4730-5BD7-B187A725EBD6}"/>
              </a:ext>
            </a:extLst>
          </p:cNvPr>
          <p:cNvSpPr txBox="1">
            <a:spLocks/>
          </p:cNvSpPr>
          <p:nvPr/>
        </p:nvSpPr>
        <p:spPr>
          <a:xfrm>
            <a:off x="329184" y="1470723"/>
            <a:ext cx="61722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>
                <a:solidFill>
                  <a:srgbClr val="002060"/>
                </a:solidFill>
              </a:rPr>
              <a:t>Business Challenge:</a:t>
            </a:r>
          </a:p>
          <a:p>
            <a:pPr algn="l"/>
            <a:r>
              <a:rPr lang="en-GB" sz="2000"/>
              <a:t>To perform semi-automated cell injection</a:t>
            </a:r>
          </a:p>
          <a:p>
            <a:pPr algn="l"/>
            <a:r>
              <a:rPr lang="en-GB" sz="2000" b="1">
                <a:solidFill>
                  <a:srgbClr val="002060"/>
                </a:solidFill>
              </a:rPr>
              <a:t>Business Aims: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Injection into a cell target elements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Real-time remote monitoring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Control through a joystick</a:t>
            </a:r>
          </a:p>
          <a:p>
            <a:pPr algn="l"/>
            <a:r>
              <a:rPr lang="en-GB" sz="2000" b="1">
                <a:solidFill>
                  <a:srgbClr val="002060"/>
                </a:solidFill>
              </a:rPr>
              <a:t>Solution: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Remotely operated micro cell injection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Both hardware and software developed inhouse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/>
              <a:t>High manoeuvrability </a:t>
            </a:r>
          </a:p>
          <a:p>
            <a:pPr algn="l"/>
            <a:endParaRPr lang="en-GB" sz="2000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CD66C4F1-920A-6425-079B-8559E0BE2B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02" y="1025186"/>
            <a:ext cx="2999747" cy="1960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8C29B-933D-302D-8743-2ED5B0E668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39" y="3602672"/>
            <a:ext cx="3095328" cy="20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04FB0-4E5E-3B18-48B3-3AFFCFD6E586}"/>
              </a:ext>
            </a:extLst>
          </p:cNvPr>
          <p:cNvSpPr txBox="1"/>
          <p:nvPr/>
        </p:nvSpPr>
        <p:spPr>
          <a:xfrm>
            <a:off x="106787" y="1012818"/>
            <a:ext cx="9296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Design of </a:t>
            </a:r>
            <a:r>
              <a:rPr lang="en-GB" sz="2000" b="1" i="0" u="none" strike="noStrike" dirty="0" err="1">
                <a:solidFill>
                  <a:srgbClr val="002060"/>
                </a:solidFill>
                <a:effectLst/>
              </a:rPr>
              <a:t>xApp</a:t>
            </a: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 &amp; </a:t>
            </a:r>
            <a:r>
              <a:rPr lang="en-GB" sz="2000" b="1" i="0" u="none" strike="noStrike" dirty="0" err="1">
                <a:solidFill>
                  <a:srgbClr val="002060"/>
                </a:solidFill>
                <a:effectLst/>
              </a:rPr>
              <a:t>rApp</a:t>
            </a: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 for the Optimization of Open Radio Access Network (O-RAN)</a:t>
            </a:r>
            <a:endParaRPr lang="en-GB" sz="2000" b="1" dirty="0">
              <a:solidFill>
                <a:srgbClr val="002060"/>
              </a:solidFill>
              <a:effectLst/>
            </a:endParaRPr>
          </a:p>
          <a:p>
            <a:br>
              <a:rPr lang="en-GB" sz="2000" b="1" dirty="0">
                <a:solidFill>
                  <a:srgbClr val="002060"/>
                </a:solidFill>
              </a:rPr>
            </a:br>
            <a:endParaRPr lang="en-GB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144232-F2D1-434B-80EA-202613AD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19" y="1614469"/>
            <a:ext cx="8537926" cy="3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D2B5F18-4260-1177-51F7-1986D9264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CC4DD0-5D8C-44D4-5C94-1C5ECBE6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4" y="-15229"/>
            <a:ext cx="3216275" cy="32162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494F5FE-ACCC-2824-0AF0-E7739B426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17226"/>
            <a:ext cx="2398712" cy="23987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74CBB-7516-9D93-36F5-084C0285F9D0}"/>
              </a:ext>
            </a:extLst>
          </p:cNvPr>
          <p:cNvSpPr txBox="1">
            <a:spLocks/>
          </p:cNvSpPr>
          <p:nvPr/>
        </p:nvSpPr>
        <p:spPr>
          <a:xfrm>
            <a:off x="245841" y="632526"/>
            <a:ext cx="8729884" cy="669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AI ML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09770-59F1-EFD2-2520-CFF4E30382BD}"/>
              </a:ext>
            </a:extLst>
          </p:cNvPr>
          <p:cNvSpPr txBox="1"/>
          <p:nvPr/>
        </p:nvSpPr>
        <p:spPr>
          <a:xfrm>
            <a:off x="221468" y="1347447"/>
            <a:ext cx="9296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Design of </a:t>
            </a:r>
            <a:r>
              <a:rPr lang="en-GB" sz="2000" b="1" i="0" u="none" strike="noStrike" dirty="0" err="1">
                <a:solidFill>
                  <a:srgbClr val="002060"/>
                </a:solidFill>
                <a:effectLst/>
              </a:rPr>
              <a:t>xApp</a:t>
            </a: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 &amp; </a:t>
            </a:r>
            <a:r>
              <a:rPr lang="en-GB" sz="2000" b="1" i="0" u="none" strike="noStrike" dirty="0" err="1">
                <a:solidFill>
                  <a:srgbClr val="002060"/>
                </a:solidFill>
                <a:effectLst/>
              </a:rPr>
              <a:t>rApp</a:t>
            </a:r>
            <a:r>
              <a:rPr lang="en-GB" sz="2000" b="1" i="0" u="none" strike="noStrike" dirty="0">
                <a:solidFill>
                  <a:srgbClr val="002060"/>
                </a:solidFill>
                <a:effectLst/>
              </a:rPr>
              <a:t> for the Optimization of Open Radio Access Network (O-RAN)</a:t>
            </a:r>
            <a:endParaRPr lang="en-GB" sz="2000" b="1" dirty="0">
              <a:solidFill>
                <a:srgbClr val="002060"/>
              </a:solidFill>
              <a:effectLst/>
            </a:endParaRPr>
          </a:p>
          <a:p>
            <a:br>
              <a:rPr lang="en-GB" sz="2000" b="1" dirty="0">
                <a:solidFill>
                  <a:srgbClr val="002060"/>
                </a:solidFill>
              </a:rPr>
            </a:b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7C0A7-78CF-3B08-6075-E05F8EF1C4AB}"/>
              </a:ext>
            </a:extLst>
          </p:cNvPr>
          <p:cNvSpPr txBox="1"/>
          <p:nvPr/>
        </p:nvSpPr>
        <p:spPr>
          <a:xfrm>
            <a:off x="273220" y="1807250"/>
            <a:ext cx="8963319" cy="396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effectLst/>
              </a:rPr>
              <a:t>The use of ORAN architecture in 5G networks poses new challenges in terms of radio resource management, particularly in terms of managing the Physical Cell Identifier (PCI) collisions.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1600" b="0" i="0" u="none" strike="noStrike" dirty="0">
              <a:effectLst/>
            </a:endParaRPr>
          </a:p>
          <a:p>
            <a:pPr marL="285750" indent="-285750" rtl="0" fontAlgn="base"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effectLst/>
              </a:rPr>
              <a:t>We went over the service management and orchestration (SMO) framework in depth. Furthermore, we investigate the used case of O-RAN, which is a PCI collision, and conclude our research with potential solutions. </a:t>
            </a:r>
          </a:p>
          <a:p>
            <a:pPr rtl="0" fontAlgn="base">
              <a:spcBef>
                <a:spcPts val="210"/>
              </a:spcBef>
              <a:spcAft>
                <a:spcPts val="0"/>
              </a:spcAft>
            </a:pPr>
            <a:endParaRPr lang="en-GB" sz="1600" b="0" i="0" u="none" strike="noStrike" dirty="0">
              <a:effectLst/>
            </a:endParaRPr>
          </a:p>
          <a:p>
            <a:pPr marL="285750" indent="-285750" rtl="0" fontAlgn="base"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effectLst/>
              </a:rPr>
              <a:t>Several solutions have been proposed to address the PCI collision problem in ORAN, including dynamic PCI assignment, centralized PCI management, and distributed PCI management. </a:t>
            </a:r>
          </a:p>
          <a:p>
            <a:pPr rtl="0" fontAlgn="base">
              <a:spcBef>
                <a:spcPts val="210"/>
              </a:spcBef>
              <a:spcAft>
                <a:spcPts val="0"/>
              </a:spcAft>
            </a:pPr>
            <a:endParaRPr lang="en-GB" sz="1600" b="0" i="0" u="none" strike="noStrike" dirty="0">
              <a:effectLst/>
            </a:endParaRPr>
          </a:p>
          <a:p>
            <a:pPr marL="285750" indent="-285750" rtl="0" fontAlgn="base"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effectLst/>
              </a:rPr>
              <a:t>But here we are resolving PCI collision issue in ORAN by utilizing </a:t>
            </a:r>
            <a:r>
              <a:rPr lang="en-GB" sz="1600" b="0" i="0" u="none" strike="noStrike" dirty="0" err="1">
                <a:effectLst/>
              </a:rPr>
              <a:t>Vmware</a:t>
            </a:r>
            <a:r>
              <a:rPr lang="en-GB" sz="1600" b="0" i="0" u="none" strike="noStrike" dirty="0">
                <a:effectLst/>
              </a:rPr>
              <a:t> centralized RIC (Rapp) and Aws cloud virtual machine.</a:t>
            </a:r>
          </a:p>
          <a:p>
            <a:pPr rtl="0" fontAlgn="base">
              <a:spcBef>
                <a:spcPts val="210"/>
              </a:spcBef>
              <a:spcAft>
                <a:spcPts val="0"/>
              </a:spcAft>
            </a:pPr>
            <a:endParaRPr lang="en-GB" sz="1600" b="0" i="0" u="none" strike="noStrike" dirty="0">
              <a:effectLst/>
            </a:endParaRPr>
          </a:p>
          <a:p>
            <a:pPr marL="285750" indent="-285750" rtl="0" fontAlgn="base"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effectLst/>
              </a:rPr>
              <a:t>On the simulator, </a:t>
            </a:r>
            <a:r>
              <a:rPr lang="en-GB" sz="1600" b="0" i="0" u="none" strike="noStrike" dirty="0" err="1">
                <a:effectLst/>
              </a:rPr>
              <a:t>rApp</a:t>
            </a:r>
            <a:r>
              <a:rPr lang="en-GB" sz="1600" b="0" i="0" u="none" strike="noStrike" dirty="0">
                <a:effectLst/>
              </a:rPr>
              <a:t> were also implemented. Also, we run demo </a:t>
            </a:r>
            <a:r>
              <a:rPr lang="en-GB" sz="1600" b="0" i="0" u="none" strike="noStrike" dirty="0" err="1">
                <a:effectLst/>
              </a:rPr>
              <a:t>rApps</a:t>
            </a:r>
            <a:r>
              <a:rPr lang="en-GB" sz="1600" b="0" i="0" u="none" strike="noStrike" dirty="0">
                <a:effectLst/>
              </a:rPr>
              <a:t> by utilizing </a:t>
            </a:r>
            <a:r>
              <a:rPr lang="en-GB" sz="1600" b="0" i="0" u="none" strike="noStrike" dirty="0" err="1">
                <a:effectLst/>
              </a:rPr>
              <a:t>Vmware</a:t>
            </a:r>
            <a:r>
              <a:rPr lang="en-GB" sz="1600" b="0" i="0" u="none" strike="noStrike" dirty="0">
                <a:effectLst/>
              </a:rPr>
              <a:t> centralized RIC (Rapp) and Aws cloud virtual machine. </a:t>
            </a:r>
          </a:p>
        </p:txBody>
      </p:sp>
    </p:spTree>
    <p:extLst>
      <p:ext uri="{BB962C8B-B14F-4D97-AF65-F5344CB8AC3E}">
        <p14:creationId xmlns:p14="http://schemas.microsoft.com/office/powerpoint/2010/main" val="10978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3881564" y="2379312"/>
            <a:ext cx="3280065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Computing</a:t>
            </a: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375094" y="779639"/>
            <a:ext cx="616163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Biteze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Remote Monitoring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FA8BC-3CFD-6757-0A6E-F3469DD57F7D}"/>
              </a:ext>
            </a:extLst>
          </p:cNvPr>
          <p:cNvSpPr txBox="1">
            <a:spLocks/>
          </p:cNvSpPr>
          <p:nvPr/>
        </p:nvSpPr>
        <p:spPr>
          <a:xfrm>
            <a:off x="375094" y="1597539"/>
            <a:ext cx="9101371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dirty="0">
                <a:solidFill>
                  <a:srgbClr val="002060"/>
                </a:solidFill>
              </a:rPr>
              <a:t>Business Challenge:</a:t>
            </a:r>
          </a:p>
          <a:p>
            <a:pPr algn="l"/>
            <a:r>
              <a:rPr lang="en-GB" sz="2000" dirty="0"/>
              <a:t>To monitor, log and report key micro-grid parameters</a:t>
            </a:r>
          </a:p>
          <a:p>
            <a:pPr algn="l"/>
            <a:r>
              <a:rPr lang="en-GB" sz="2000" b="1" dirty="0">
                <a:solidFill>
                  <a:srgbClr val="002060"/>
                </a:solidFill>
              </a:rPr>
              <a:t>Business Aims: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Fine granular micro-grid situation awareness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Typical use cases for solar, batteries and hydro power applications</a:t>
            </a:r>
          </a:p>
          <a:p>
            <a:pPr algn="l"/>
            <a:r>
              <a:rPr lang="en-GB" sz="2000" b="1" dirty="0">
                <a:solidFill>
                  <a:srgbClr val="002060"/>
                </a:solidFill>
              </a:rPr>
              <a:t>Solution: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Acquisition of power data through sensors and machine logs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Periodic reporting on Internet Protocol</a:t>
            </a:r>
          </a:p>
          <a:p>
            <a:pPr algn="l"/>
            <a:endParaRPr lang="en-GB" sz="2000" dirty="0"/>
          </a:p>
        </p:txBody>
      </p:sp>
      <p:pic>
        <p:nvPicPr>
          <p:cNvPr id="4" name="Picture 3" descr="live dashboard.png">
            <a:extLst>
              <a:ext uri="{FF2B5EF4-FFF2-40B4-BE49-F238E27FC236}">
                <a16:creationId xmlns:a16="http://schemas.microsoft.com/office/drawing/2014/main" id="{652B059A-5002-D90E-06CB-48E7E9BFB1D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5252" y="1295840"/>
            <a:ext cx="2088792" cy="164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6" descr="bitzez hydro.jpg">
            <a:extLst>
              <a:ext uri="{FF2B5EF4-FFF2-40B4-BE49-F238E27FC236}">
                <a16:creationId xmlns:a16="http://schemas.microsoft.com/office/drawing/2014/main" id="{109AB3EC-A41F-FD3C-DD66-93424FCEA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5252" y="3187466"/>
            <a:ext cx="2186315" cy="2496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3262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273228" y="768050"/>
            <a:ext cx="616163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Wireless Healthcare Monitoring System</a:t>
            </a:r>
            <a:endParaRPr lang="en-GB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FA8BC-3CFD-6757-0A6E-F3469DD57F7D}"/>
              </a:ext>
            </a:extLst>
          </p:cNvPr>
          <p:cNvSpPr txBox="1">
            <a:spLocks/>
          </p:cNvSpPr>
          <p:nvPr/>
        </p:nvSpPr>
        <p:spPr>
          <a:xfrm>
            <a:off x="375094" y="1597539"/>
            <a:ext cx="7582657" cy="3810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dirty="0">
                <a:solidFill>
                  <a:srgbClr val="002060"/>
                </a:solidFill>
              </a:rPr>
              <a:t>Introduction: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Global shortage of healthcare services and</a:t>
            </a:r>
            <a:r>
              <a:rPr lang="en-US" sz="1800" baseline="0" dirty="0"/>
              <a:t> professionals.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Context-aware</a:t>
            </a:r>
            <a:r>
              <a:rPr lang="en-US" sz="1800" baseline="0" dirty="0"/>
              <a:t> ubiquitous wearable systems are taking healthcare to the next level.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aseline="0" dirty="0"/>
              <a:t>Continuous monitoring of ICU, post-op, and old age patients simultaneously on the mobile phone.</a:t>
            </a:r>
          </a:p>
          <a:p>
            <a:pPr algn="l"/>
            <a:endParaRPr lang="en-US" sz="1800" baseline="0" dirty="0"/>
          </a:p>
          <a:p>
            <a:pPr algn="l"/>
            <a:r>
              <a:rPr lang="en-GB" sz="2000" b="1" dirty="0">
                <a:solidFill>
                  <a:srgbClr val="002060"/>
                </a:solidFill>
              </a:rPr>
              <a:t>Objectives: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Continuous</a:t>
            </a:r>
            <a:r>
              <a:rPr lang="en-US" sz="1800" baseline="0" dirty="0"/>
              <a:t> monitoring of vitals (HR, RR, BP, Temp)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aseline="0" dirty="0"/>
              <a:t>Compact patch-based form factor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aseline="0" dirty="0"/>
              <a:t>Integration with CDSS/Health records database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GB" sz="2000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73964AB-B6FF-E747-5D35-26399522A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80121"/>
              </p:ext>
            </p:extLst>
          </p:nvPr>
        </p:nvGraphicFramePr>
        <p:xfrm>
          <a:off x="7586271" y="1716799"/>
          <a:ext cx="465653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5514972" imgH="4600478" progId="Visio.Drawing.11">
                  <p:embed/>
                </p:oleObj>
              </mc:Choice>
              <mc:Fallback>
                <p:oleObj name="Visio" r:id="rId9" imgW="5514972" imgH="4600478" progId="Visio.Drawing.11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271" y="1716799"/>
                        <a:ext cx="4656535" cy="388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81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478089" y="956549"/>
            <a:ext cx="25873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Projects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E19760-E90F-5459-77B4-D2EDA146E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45585"/>
              </p:ext>
            </p:extLst>
          </p:nvPr>
        </p:nvGraphicFramePr>
        <p:xfrm>
          <a:off x="638762" y="1837735"/>
          <a:ext cx="10033686" cy="354971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033686">
                  <a:extLst>
                    <a:ext uri="{9D8B030D-6E8A-4147-A177-3AD203B41FA5}">
                      <a16:colId xmlns:a16="http://schemas.microsoft.com/office/drawing/2014/main" val="2462517019"/>
                    </a:ext>
                  </a:extLst>
                </a:gridCol>
              </a:tblGrid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Watercense: Water Quality Monitoring System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31514175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GIZ: System for Monitoring of National Electrical Grid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22362966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WHO-UNFAO National Biosurveillance Program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30551838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BLE Beacon: Bluetooth Radios for Localization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76544496"/>
                  </a:ext>
                </a:extLst>
              </a:tr>
              <a:tr h="5708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Fog-Assisted SDN Controlled Framework for Enduring Anomaly Detection in an IoT Network</a:t>
                      </a:r>
                      <a:endParaRPr lang="en-GB" sz="1800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5034364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Deep Packet Inspection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9105480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Safety assurance in high stress environments</a:t>
                      </a:r>
                      <a:endParaRPr lang="en-GB" sz="180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51767320"/>
                  </a:ext>
                </a:extLst>
              </a:tr>
              <a:tr h="5708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Reliable Monitoring of oil and gas pipelines using wireless sensor networks</a:t>
                      </a:r>
                      <a:endParaRPr lang="en-GB" sz="1800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8014421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1C916EC2-D880-BFD6-C67B-BA8C0BD1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2620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7179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261876" y="656439"/>
            <a:ext cx="43439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Clients and Partners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D3AFA-47E1-AD40-43EB-981032D3C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44" y="2489412"/>
            <a:ext cx="1104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AA2FA-05F7-F5E9-15C5-80DD4F228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4" y="1709010"/>
            <a:ext cx="1080761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12FA2-49B1-C050-F40F-79054AA24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4" y="2630859"/>
            <a:ext cx="144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1071C-9EBA-7218-1E64-94A537DE0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5" y="1428472"/>
            <a:ext cx="1098000" cy="69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7DE2C-5CC8-D488-5156-065EC605C2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56" y="4829820"/>
            <a:ext cx="2141538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36295-1644-7F43-2EEE-0EB866A0B9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0" y="3515034"/>
            <a:ext cx="988571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F62E9-8CD8-9A77-F324-30A0260181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02" y="2659689"/>
            <a:ext cx="1371429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CCD450-63AC-A542-59D8-BEADD6FBB1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72" y="2601129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471FF-7B95-F7AE-2C81-CB636DB19E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90" y="3668231"/>
            <a:ext cx="10224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80C08-F9F0-D126-7729-E71CD8A1BC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1" y="1285042"/>
            <a:ext cx="1195287" cy="11128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156A9-650C-AAAD-3A80-619414AAB6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05" y="4826087"/>
            <a:ext cx="862619" cy="875877"/>
          </a:xfrm>
          <a:prstGeom prst="rect">
            <a:avLst/>
          </a:prstGeom>
        </p:spPr>
      </p:pic>
      <p:pic>
        <p:nvPicPr>
          <p:cNvPr id="21" name="Picture 2" descr="C:\Documents and Settings\NUST INSTITUTE\My Documents\My Pictures\nust_logo\02.jpg">
            <a:extLst>
              <a:ext uri="{FF2B5EF4-FFF2-40B4-BE49-F238E27FC236}">
                <a16:creationId xmlns:a16="http://schemas.microsoft.com/office/drawing/2014/main" id="{33FBFDD8-AA7B-D800-578F-8C101694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03851" y="4587663"/>
            <a:ext cx="1063392" cy="66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C1F4B7-E183-36E8-8FB9-F4039DEAFA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1" y="3577953"/>
            <a:ext cx="3029144" cy="900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4A5CC3-FB30-84FA-0E71-368E9F158F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33" y="4833922"/>
            <a:ext cx="2524333" cy="666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0E03D8-5DB2-0AF6-990D-B76C34612A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14" y="2723020"/>
            <a:ext cx="1284050" cy="564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73DD93-EA0C-B6BD-FFC6-D09B8922CE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90" y="1598037"/>
            <a:ext cx="1225042" cy="7341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42A528-BFBE-26D3-6100-11367CFD8E1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74" y="3645152"/>
            <a:ext cx="1651510" cy="7430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B1C63F-96CD-FA04-187A-6BE1089AFF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70" y="4713529"/>
            <a:ext cx="1169269" cy="9865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9530FC-E830-CC8A-0563-EED6AFB1E5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68" y="1529476"/>
            <a:ext cx="1610079" cy="8050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0405FB-8255-0FEC-030D-8951ED5392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90" y="3569867"/>
            <a:ext cx="1306984" cy="97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512500" y="707886"/>
            <a:ext cx="31203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Achievements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659DA3D6-18B8-61F8-196F-01DE27615E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642367"/>
              </p:ext>
            </p:extLst>
          </p:nvPr>
        </p:nvGraphicFramePr>
        <p:xfrm>
          <a:off x="1399574" y="1518761"/>
          <a:ext cx="8686800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5758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512500" y="707886"/>
            <a:ext cx="31203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Achievements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0B5DF-9FB0-EA7F-70C6-6CD84CD17C7F}"/>
              </a:ext>
            </a:extLst>
          </p:cNvPr>
          <p:cNvSpPr txBox="1"/>
          <p:nvPr/>
        </p:nvSpPr>
        <p:spPr>
          <a:xfrm>
            <a:off x="493460" y="1632033"/>
            <a:ext cx="8073484" cy="346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  <a:buClr>
                <a:schemeClr val="tx1"/>
              </a:buClr>
              <a:defRPr/>
            </a:pPr>
            <a:r>
              <a:rPr lang="en-US" sz="2000" b="1" dirty="0">
                <a:solidFill>
                  <a:srgbClr val="002060"/>
                </a:solidFill>
                <a:cs typeface="Times New Roman" pitchFamily="18" charset="0"/>
              </a:rPr>
              <a:t>Safety Assurance in High Stress Environments</a:t>
            </a:r>
          </a:p>
          <a:p>
            <a:pPr>
              <a:spcBef>
                <a:spcPts val="1350"/>
              </a:spcBef>
              <a:buClr>
                <a:schemeClr val="tx1"/>
              </a:buClr>
              <a:defRPr/>
            </a:pPr>
            <a:endParaRPr lang="en-US" sz="1650" dirty="0"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50" b="1" dirty="0">
                <a:cs typeface="Times New Roman" pitchFamily="18" charset="0"/>
              </a:rPr>
              <a:t>Funding:</a:t>
            </a:r>
            <a:r>
              <a:rPr lang="en-US" sz="1650" dirty="0">
                <a:cs typeface="Times New Roman" pitchFamily="18" charset="0"/>
              </a:rPr>
              <a:t> USD 170,000</a:t>
            </a:r>
          </a:p>
          <a:p>
            <a:pPr>
              <a:lnSpc>
                <a:spcPct val="150000"/>
              </a:lnSpc>
              <a:defRPr/>
            </a:pPr>
            <a:r>
              <a:rPr lang="en-US" sz="1650" b="1" dirty="0">
                <a:cs typeface="Times New Roman" pitchFamily="18" charset="0"/>
              </a:rPr>
              <a:t>Source:</a:t>
            </a:r>
            <a:r>
              <a:rPr lang="en-US" sz="1650" dirty="0">
                <a:cs typeface="Times New Roman" pitchFamily="18" charset="0"/>
              </a:rPr>
              <a:t> ICT R&amp;D Fund, Pakistan</a:t>
            </a:r>
          </a:p>
          <a:p>
            <a:pPr>
              <a:lnSpc>
                <a:spcPct val="150000"/>
              </a:lnSpc>
              <a:defRPr/>
            </a:pPr>
            <a:r>
              <a:rPr lang="en-US" sz="1650" b="1" dirty="0"/>
              <a:t>Status:</a:t>
            </a:r>
            <a:r>
              <a:rPr lang="en-US" sz="1650" dirty="0"/>
              <a:t> Delivered</a:t>
            </a:r>
          </a:p>
          <a:p>
            <a:pPr>
              <a:lnSpc>
                <a:spcPct val="150000"/>
              </a:lnSpc>
              <a:defRPr/>
            </a:pPr>
            <a:r>
              <a:rPr lang="en-US" sz="1650" b="1" dirty="0">
                <a:cs typeface="Times New Roman" pitchFamily="18" charset="0"/>
              </a:rPr>
              <a:t>Scope: </a:t>
            </a:r>
            <a:r>
              <a:rPr lang="en-US" sz="1650" dirty="0">
                <a:cs typeface="Times New Roman" pitchFamily="18" charset="0"/>
              </a:rPr>
              <a:t>Safety assurance of workers and infrastructure in harsh environments such as mines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50" dirty="0"/>
              <a:t>Localization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50" dirty="0"/>
              <a:t>RF Communication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50" dirty="0"/>
              <a:t>Networking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E03232E-AD93-C24D-4001-2C9EC01FE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7178" y="3878332"/>
            <a:ext cx="4012715" cy="2032222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35238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409640" y="943672"/>
            <a:ext cx="2948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we do?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95D86BE-2715-1183-DA91-D9865DFE7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602934"/>
              </p:ext>
            </p:extLst>
          </p:nvPr>
        </p:nvGraphicFramePr>
        <p:xfrm>
          <a:off x="270994" y="2694691"/>
          <a:ext cx="11310881" cy="2486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A97BE65-8C0D-021E-747C-2AFA73C2C797}"/>
              </a:ext>
            </a:extLst>
          </p:cNvPr>
          <p:cNvSpPr txBox="1"/>
          <p:nvPr/>
        </p:nvSpPr>
        <p:spPr>
          <a:xfrm>
            <a:off x="408129" y="1839197"/>
            <a:ext cx="7502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Bitsym</a:t>
            </a:r>
            <a:r>
              <a:rPr lang="en-GB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has laser sharp focus on 6 key areas of technological advancement:</a:t>
            </a:r>
            <a:endParaRPr lang="en-PK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2908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512500" y="633190"/>
            <a:ext cx="31203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F44C-3815-6F96-1D7A-A4732420E187}"/>
              </a:ext>
            </a:extLst>
          </p:cNvPr>
          <p:cNvSpPr txBox="1">
            <a:spLocks/>
          </p:cNvSpPr>
          <p:nvPr/>
        </p:nvSpPr>
        <p:spPr>
          <a:xfrm>
            <a:off x="531795" y="1925651"/>
            <a:ext cx="10972891" cy="3143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b="1" dirty="0"/>
              <a:t>Funding:</a:t>
            </a:r>
            <a:r>
              <a:rPr lang="en-US" sz="1650" dirty="0"/>
              <a:t> USD 1 million</a:t>
            </a:r>
          </a:p>
          <a:p>
            <a:pPr algn="l"/>
            <a:r>
              <a:rPr lang="en-US" sz="1650" b="1" dirty="0"/>
              <a:t>Source:</a:t>
            </a:r>
            <a:r>
              <a:rPr lang="en-US" sz="1650" dirty="0"/>
              <a:t> United Nations Food and Agriculture Organization/World Health Organization</a:t>
            </a:r>
          </a:p>
          <a:p>
            <a:pPr algn="l"/>
            <a:r>
              <a:rPr lang="en-US" sz="1650" b="1" dirty="0"/>
              <a:t>Scope: </a:t>
            </a:r>
            <a:r>
              <a:rPr lang="en-US" sz="1650" dirty="0"/>
              <a:t>Develop a National Laboratory Information Management System (LIMS) used by lab technicians, doctors and experts to store, share and review information / data about FMD.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Help store information regarding: 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foot and mouth disease samples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treatments, prevention, general health status of the regional livestock.</a:t>
            </a:r>
          </a:p>
          <a:p>
            <a:pPr algn="l"/>
            <a:r>
              <a:rPr lang="en-US" sz="1650" b="1" dirty="0"/>
              <a:t>Collaborating Partners/Customer: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National Veterinary Laboratories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UNFAO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USDA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Texas A&amp;M University, USA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650" dirty="0"/>
              <a:t>World Health Organization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B75225-040E-AE5D-D485-15E3F4727094}"/>
              </a:ext>
            </a:extLst>
          </p:cNvPr>
          <p:cNvSpPr txBox="1">
            <a:spLocks/>
          </p:cNvSpPr>
          <p:nvPr/>
        </p:nvSpPr>
        <p:spPr>
          <a:xfrm>
            <a:off x="512500" y="1337961"/>
            <a:ext cx="9978386" cy="9715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0744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47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002060"/>
                </a:solidFill>
              </a:rPr>
              <a:t>Development and Deployment of National Laboratory Information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0944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512500" y="707886"/>
            <a:ext cx="31203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Achievements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8731A-2F74-6F25-7FF8-42BA2C02765E}"/>
              </a:ext>
            </a:extLst>
          </p:cNvPr>
          <p:cNvSpPr txBox="1"/>
          <p:nvPr/>
        </p:nvSpPr>
        <p:spPr>
          <a:xfrm>
            <a:off x="512500" y="2045609"/>
            <a:ext cx="8928062" cy="271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50" b="1" dirty="0"/>
              <a:t>Funding: </a:t>
            </a:r>
            <a:r>
              <a:rPr lang="en-US" sz="1650" dirty="0"/>
              <a:t>USD 5,50,000</a:t>
            </a:r>
          </a:p>
          <a:p>
            <a:pPr>
              <a:lnSpc>
                <a:spcPct val="150000"/>
              </a:lnSpc>
            </a:pPr>
            <a:r>
              <a:rPr lang="en-US" sz="1650" b="1" dirty="0"/>
              <a:t>Source:</a:t>
            </a:r>
            <a:r>
              <a:rPr lang="en-US" sz="1650" dirty="0"/>
              <a:t> King Abdul Aziz City of Science &amp; Technology (KACST), Saudi Arabia</a:t>
            </a:r>
          </a:p>
          <a:p>
            <a:pPr>
              <a:lnSpc>
                <a:spcPct val="150000"/>
              </a:lnSpc>
            </a:pPr>
            <a:r>
              <a:rPr lang="en-US" sz="1650" b="1" dirty="0"/>
              <a:t>Partne</a:t>
            </a:r>
            <a:r>
              <a:rPr lang="en-US" sz="1650" dirty="0"/>
              <a:t>r: Umm-</a:t>
            </a:r>
            <a:r>
              <a:rPr lang="en-US" sz="1650" dirty="0" err="1"/>
              <a:t>ul</a:t>
            </a:r>
            <a:r>
              <a:rPr lang="en-US" sz="1650" dirty="0"/>
              <a:t>-</a:t>
            </a:r>
            <a:r>
              <a:rPr lang="en-US" sz="1650" dirty="0" err="1"/>
              <a:t>Qura</a:t>
            </a:r>
            <a:r>
              <a:rPr lang="en-US" sz="1650" dirty="0"/>
              <a:t> University, Mecca, Saudi Arabia</a:t>
            </a:r>
          </a:p>
          <a:p>
            <a:pPr>
              <a:lnSpc>
                <a:spcPct val="150000"/>
              </a:lnSpc>
            </a:pPr>
            <a:r>
              <a:rPr lang="en-US" sz="1650" b="1" dirty="0"/>
              <a:t>Scope:</a:t>
            </a:r>
            <a:r>
              <a:rPr lang="en-US" sz="1650" dirty="0"/>
              <a:t> Develop an integrated end-to-end solution for Oil and Gas pipeline monitoring using WSNs</a:t>
            </a:r>
          </a:p>
          <a:p>
            <a:pPr>
              <a:lnSpc>
                <a:spcPct val="150000"/>
              </a:lnSpc>
            </a:pPr>
            <a:r>
              <a:rPr lang="en-US" sz="1650" b="1" dirty="0"/>
              <a:t>Status: </a:t>
            </a:r>
            <a:r>
              <a:rPr lang="en-US" sz="1650" dirty="0"/>
              <a:t>Delivered</a:t>
            </a:r>
          </a:p>
          <a:p>
            <a:pPr>
              <a:lnSpc>
                <a:spcPct val="150000"/>
              </a:lnSpc>
            </a:pPr>
            <a:r>
              <a:rPr lang="en-US" sz="1650" dirty="0"/>
              <a:t> </a:t>
            </a:r>
          </a:p>
          <a:p>
            <a:pPr>
              <a:lnSpc>
                <a:spcPct val="150000"/>
              </a:lnSpc>
            </a:pPr>
            <a:endParaRPr lang="en-US" sz="1650" dirty="0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8ACA3318-7E12-0FCE-FF32-4FEF4E349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3800716"/>
            <a:ext cx="5457568" cy="21027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626D60-3808-74BC-92BB-2310E9446F51}"/>
              </a:ext>
            </a:extLst>
          </p:cNvPr>
          <p:cNvSpPr txBox="1">
            <a:spLocks/>
          </p:cNvSpPr>
          <p:nvPr/>
        </p:nvSpPr>
        <p:spPr>
          <a:xfrm>
            <a:off x="512500" y="1140390"/>
            <a:ext cx="9312804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002060"/>
                </a:solidFill>
                <a:latin typeface="+mn-lt"/>
              </a:rPr>
              <a:t>Reliable Monitoring of Oil and Gas Pipelines Using Wireless 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186519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506252" y="776055"/>
            <a:ext cx="30734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reach us?</a:t>
            </a:r>
          </a:p>
        </p:txBody>
      </p:sp>
      <p:sp>
        <p:nvSpPr>
          <p:cNvPr id="3" name="Shape 352">
            <a:extLst>
              <a:ext uri="{FF2B5EF4-FFF2-40B4-BE49-F238E27FC236}">
                <a16:creationId xmlns:a16="http://schemas.microsoft.com/office/drawing/2014/main" id="{2A95E08C-FBBF-9253-163C-EB1FA6D6FE70}"/>
              </a:ext>
            </a:extLst>
          </p:cNvPr>
          <p:cNvSpPr txBox="1"/>
          <p:nvPr/>
        </p:nvSpPr>
        <p:spPr>
          <a:xfrm>
            <a:off x="1233170" y="1448550"/>
            <a:ext cx="5501377" cy="1022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</a:rPr>
              <a:t>www.bitsym.com</a:t>
            </a:r>
            <a:r>
              <a:rPr lang="en" sz="160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6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9"/>
              </a:rPr>
              <a:t>services@bitsym.com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10"/>
              </a:rPr>
              <a:t>Facebook</a:t>
            </a:r>
            <a:r>
              <a:rPr lang="en" sz="1600" dirty="0"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6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11"/>
              </a:rPr>
              <a:t>Twitter</a:t>
            </a:r>
            <a:r>
              <a:rPr lang="en" sz="1600" dirty="0">
                <a:latin typeface="PT Sans"/>
                <a:ea typeface="PT Sans"/>
                <a:cs typeface="PT Sans"/>
                <a:sym typeface="PT Sans"/>
              </a:rPr>
              <a:t> | </a:t>
            </a:r>
            <a:r>
              <a:rPr lang="en" sz="16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12"/>
              </a:rPr>
              <a:t>LinkedIn</a:t>
            </a:r>
          </a:p>
        </p:txBody>
      </p:sp>
      <p:sp>
        <p:nvSpPr>
          <p:cNvPr id="4" name="Shape 351">
            <a:extLst>
              <a:ext uri="{FF2B5EF4-FFF2-40B4-BE49-F238E27FC236}">
                <a16:creationId xmlns:a16="http://schemas.microsoft.com/office/drawing/2014/main" id="{A3309271-6D7E-EF73-09D5-ABDBBE838863}"/>
              </a:ext>
            </a:extLst>
          </p:cNvPr>
          <p:cNvSpPr txBox="1">
            <a:spLocks/>
          </p:cNvSpPr>
          <p:nvPr/>
        </p:nvSpPr>
        <p:spPr>
          <a:xfrm>
            <a:off x="1233170" y="2301450"/>
            <a:ext cx="6275288" cy="28723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 sz="1600" dirty="0">
                <a:latin typeface="Antic Slab"/>
                <a:ea typeface="Antic Slab"/>
                <a:cs typeface="Antic Slab"/>
                <a:sym typeface="Antic Slab"/>
              </a:rPr>
              <a:t>Sales Office, Michigan USA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1600" dirty="0"/>
              <a:t>East Lansing, MI 48823, USA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1600" dirty="0"/>
              <a:t>+1 517 775 7445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 sz="1600" dirty="0">
                <a:latin typeface="Antic Slab"/>
                <a:ea typeface="Antic Slab"/>
                <a:cs typeface="Antic Slab"/>
                <a:sym typeface="Antic Slab"/>
              </a:rPr>
              <a:t>Engineering Office, Islamabad Pakistan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1600" dirty="0" err="1"/>
              <a:t>Bitsym</a:t>
            </a:r>
            <a:r>
              <a:rPr lang="en" sz="1600" dirty="0"/>
              <a:t> Arcade, Plot 239, 240, Sector D18, Block G, Islamabad.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1600" dirty="0"/>
              <a:t>+92 33 5580 5580 +92 333 5260730 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 sz="1600" dirty="0">
                <a:latin typeface="Antic Slab"/>
                <a:ea typeface="Antic Slab"/>
                <a:cs typeface="Antic Slab"/>
                <a:sym typeface="Antic Slab"/>
              </a:rPr>
              <a:t>Technical , Sales and After Sales Support Office, Canada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1600" dirty="0"/>
              <a:t>Toronto, Ontario,  Canada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/>
              <a:t>+1 647 544 0167</a:t>
            </a:r>
          </a:p>
        </p:txBody>
      </p:sp>
      <p:pic>
        <p:nvPicPr>
          <p:cNvPr id="7" name="Shape 355">
            <a:extLst>
              <a:ext uri="{FF2B5EF4-FFF2-40B4-BE49-F238E27FC236}">
                <a16:creationId xmlns:a16="http://schemas.microsoft.com/office/drawing/2014/main" id="{1020DD91-17A9-7B7C-80B7-D43A8048FE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0637" y="2530405"/>
            <a:ext cx="1020080" cy="51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53">
            <a:extLst>
              <a:ext uri="{FF2B5EF4-FFF2-40B4-BE49-F238E27FC236}">
                <a16:creationId xmlns:a16="http://schemas.microsoft.com/office/drawing/2014/main" id="{F56F6D38-6873-BF43-86F4-02E204B04C2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02122" y="3468732"/>
            <a:ext cx="1132150" cy="63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4F215-FAD6-2AD8-209A-307ABB964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10" y="4715859"/>
            <a:ext cx="1035462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0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450839" y="755904"/>
            <a:ext cx="27654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we do?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99EF-1801-AD2A-E107-18C75033CE5E}"/>
              </a:ext>
            </a:extLst>
          </p:cNvPr>
          <p:cNvSpPr/>
          <p:nvPr/>
        </p:nvSpPr>
        <p:spPr>
          <a:xfrm>
            <a:off x="4031917" y="1202180"/>
            <a:ext cx="25208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6-D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61482-1C4F-122F-0EC0-72A5E57B9B05}"/>
              </a:ext>
            </a:extLst>
          </p:cNvPr>
          <p:cNvSpPr/>
          <p:nvPr/>
        </p:nvSpPr>
        <p:spPr>
          <a:xfrm>
            <a:off x="986425" y="2112813"/>
            <a:ext cx="5629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626C0-D1ED-2CC2-0A0D-4B08512ABB48}"/>
              </a:ext>
            </a:extLst>
          </p:cNvPr>
          <p:cNvSpPr txBox="1"/>
          <p:nvPr/>
        </p:nvSpPr>
        <p:spPr>
          <a:xfrm>
            <a:off x="988611" y="2700245"/>
            <a:ext cx="1980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anose="020B0604020202020204" pitchFamily="34" charset="0"/>
              </a:rPr>
              <a:t>Discover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We discover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5447B-8E77-76EE-F854-10FC65D69FA4}"/>
              </a:ext>
            </a:extLst>
          </p:cNvPr>
          <p:cNvSpPr/>
          <p:nvPr/>
        </p:nvSpPr>
        <p:spPr>
          <a:xfrm>
            <a:off x="3990339" y="2041286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C1171-C5EE-8122-55C7-2AF7B212152D}"/>
              </a:ext>
            </a:extLst>
          </p:cNvPr>
          <p:cNvSpPr txBox="1"/>
          <p:nvPr/>
        </p:nvSpPr>
        <p:spPr>
          <a:xfrm>
            <a:off x="4013620" y="2701953"/>
            <a:ext cx="2606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itchFamily="2" charset="77"/>
              </a:rPr>
              <a:t>Define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We define the scope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3DBA1-8365-4AC3-E2C6-8DB050B4CEA0}"/>
              </a:ext>
            </a:extLst>
          </p:cNvPr>
          <p:cNvSpPr/>
          <p:nvPr/>
        </p:nvSpPr>
        <p:spPr>
          <a:xfrm>
            <a:off x="7286727" y="3867699"/>
            <a:ext cx="5501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0BA31-3974-B96E-80DF-4CD8DABFFE2C}"/>
              </a:ext>
            </a:extLst>
          </p:cNvPr>
          <p:cNvSpPr/>
          <p:nvPr/>
        </p:nvSpPr>
        <p:spPr>
          <a:xfrm>
            <a:off x="7165894" y="2015946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3DF2F4-D886-788D-AAFB-0D998DB895A4}"/>
              </a:ext>
            </a:extLst>
          </p:cNvPr>
          <p:cNvSpPr/>
          <p:nvPr/>
        </p:nvSpPr>
        <p:spPr>
          <a:xfrm>
            <a:off x="4031918" y="3882958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08557D-F89D-31D3-B516-DF147783EB18}"/>
              </a:ext>
            </a:extLst>
          </p:cNvPr>
          <p:cNvSpPr/>
          <p:nvPr/>
        </p:nvSpPr>
        <p:spPr>
          <a:xfrm>
            <a:off x="954627" y="3891965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87D488-8B13-0ACA-9B5A-0CDEDDAFBB35}"/>
              </a:ext>
            </a:extLst>
          </p:cNvPr>
          <p:cNvSpPr txBox="1"/>
          <p:nvPr/>
        </p:nvSpPr>
        <p:spPr>
          <a:xfrm>
            <a:off x="7165894" y="2604744"/>
            <a:ext cx="436562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itchFamily="2" charset="77"/>
              </a:rPr>
              <a:t>Design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We use best practices in engineering and software design to come up with best possible designs.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0DC412-6B33-AFBF-70C3-C68A44ED092D}"/>
              </a:ext>
            </a:extLst>
          </p:cNvPr>
          <p:cNvSpPr txBox="1"/>
          <p:nvPr/>
        </p:nvSpPr>
        <p:spPr>
          <a:xfrm>
            <a:off x="950714" y="4514746"/>
            <a:ext cx="29461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itchFamily="2" charset="77"/>
              </a:rPr>
              <a:t>Develop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Our development team creates work packages and sprints and develops your solution in optimal timeframes.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F7B10B-0F44-7339-3186-190D6DE2885D}"/>
              </a:ext>
            </a:extLst>
          </p:cNvPr>
          <p:cNvSpPr txBox="1"/>
          <p:nvPr/>
        </p:nvSpPr>
        <p:spPr>
          <a:xfrm>
            <a:off x="4017090" y="4494576"/>
            <a:ext cx="3148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itchFamily="2" charset="77"/>
              </a:rPr>
              <a:t>Deploy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We conduct extensive deployment testing before anything leaves our premises for production.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99AC8-96E5-04A7-83DC-74B0E491A4D9}"/>
              </a:ext>
            </a:extLst>
          </p:cNvPr>
          <p:cNvSpPr txBox="1"/>
          <p:nvPr/>
        </p:nvSpPr>
        <p:spPr>
          <a:xfrm>
            <a:off x="7286093" y="4485317"/>
            <a:ext cx="350377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393A56"/>
                </a:solidFill>
                <a:effectLst/>
                <a:latin typeface="Poppins" pitchFamily="2" charset="77"/>
              </a:rPr>
              <a:t>Deliver</a:t>
            </a:r>
          </a:p>
          <a:p>
            <a:pPr algn="l" fontAlgn="base"/>
            <a:r>
              <a:rPr lang="en-GB" sz="1400" b="0" i="0" dirty="0">
                <a:solidFill>
                  <a:srgbClr val="393A56"/>
                </a:solidFill>
                <a:effectLst/>
                <a:latin typeface="Open Sans" panose="020B0606030504020204" pitchFamily="34" charset="0"/>
              </a:rPr>
              <a:t>We deliver our solutions to our valued partners with extensive post delivery support to ensure an optimal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5603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3E60-234C-EB3E-47C1-B2B44F594733}"/>
              </a:ext>
            </a:extLst>
          </p:cNvPr>
          <p:cNvSpPr/>
          <p:nvPr/>
        </p:nvSpPr>
        <p:spPr>
          <a:xfrm>
            <a:off x="499829" y="755904"/>
            <a:ext cx="2667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Process</a:t>
            </a:r>
          </a:p>
        </p:txBody>
      </p:sp>
      <p:pic>
        <p:nvPicPr>
          <p:cNvPr id="4" name="Picture 3" descr="A diagram of different colors and sizes&#10;&#10;Description automatically generated">
            <a:extLst>
              <a:ext uri="{FF2B5EF4-FFF2-40B4-BE49-F238E27FC236}">
                <a16:creationId xmlns:a16="http://schemas.microsoft.com/office/drawing/2014/main" id="{61B99D3F-4F8A-BBBC-464D-A67A74595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607" y="1420247"/>
            <a:ext cx="9910119" cy="43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4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DC791-6C13-FAC9-DC31-D59CA7D0845C}"/>
              </a:ext>
            </a:extLst>
          </p:cNvPr>
          <p:cNvSpPr/>
          <p:nvPr/>
        </p:nvSpPr>
        <p:spPr>
          <a:xfrm>
            <a:off x="431603" y="656659"/>
            <a:ext cx="27846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3B7D2-E4F7-E328-D1BF-C0B4339F34CE}"/>
              </a:ext>
            </a:extLst>
          </p:cNvPr>
          <p:cNvSpPr txBox="1"/>
          <p:nvPr/>
        </p:nvSpPr>
        <p:spPr>
          <a:xfrm>
            <a:off x="889185" y="1512983"/>
            <a:ext cx="8495322" cy="420435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Software Development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App Modernization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Cloud Migration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Managed Services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Cloud Security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Enterprise Security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Data Analytics AI/ML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Device Development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Firmware Development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sz="1800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Data Lakes and Recommendation Engines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Predictive analytics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Telecom Infrastructure Design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Chip Design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Digitization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Custom R&amp;D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Custom Solutions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solidFill>
                  <a:srgbClr val="002060"/>
                </a:solidFill>
              </a:rPr>
              <a:t>Consultancy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sz="18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9C4681-67CE-311B-7C2A-DB4D13C69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91" y="2421786"/>
            <a:ext cx="2211965" cy="1531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group of people working at computers&#10;&#10;Description automatically generated">
            <a:extLst>
              <a:ext uri="{FF2B5EF4-FFF2-40B4-BE49-F238E27FC236}">
                <a16:creationId xmlns:a16="http://schemas.microsoft.com/office/drawing/2014/main" id="{EE403EEC-9AC3-3691-4F33-ECBECF1392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561" y="4179023"/>
            <a:ext cx="2514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2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A22B952A-7F3B-77FB-A7C5-7D5148BA1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575" y="674702"/>
            <a:ext cx="8669799" cy="48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EDBEF60A-BED3-F12D-0B94-FB060395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0"/>
            <a:ext cx="2398712" cy="2398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947C40E-949D-89CB-E685-07BEAE6EAEE4}"/>
              </a:ext>
            </a:extLst>
          </p:cNvPr>
          <p:cNvSpPr>
            <a:spLocks/>
          </p:cNvSpPr>
          <p:nvPr/>
        </p:nvSpPr>
        <p:spPr bwMode="auto">
          <a:xfrm>
            <a:off x="6195300" y="201543"/>
            <a:ext cx="3891074" cy="304800"/>
          </a:xfrm>
          <a:custGeom>
            <a:avLst/>
            <a:gdLst>
              <a:gd name="T0" fmla="*/ 3900068 w 4514850"/>
              <a:gd name="T1" fmla="*/ 0 h 304800"/>
              <a:gd name="T2" fmla="*/ 0 w 4514850"/>
              <a:gd name="T3" fmla="*/ 0 h 304800"/>
              <a:gd name="T4" fmla="*/ 0 w 4514850"/>
              <a:gd name="T5" fmla="*/ 304799 h 304800"/>
              <a:gd name="T6" fmla="*/ 4514849 w 4514850"/>
              <a:gd name="T7" fmla="*/ 304799 h 304800"/>
              <a:gd name="T8" fmla="*/ 3900068 w 4514850"/>
              <a:gd name="T9" fmla="*/ 0 h 30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4850" h="304800">
                <a:moveTo>
                  <a:pt x="3900068" y="0"/>
                </a:moveTo>
                <a:lnTo>
                  <a:pt x="0" y="0"/>
                </a:lnTo>
                <a:lnTo>
                  <a:pt x="0" y="304799"/>
                </a:lnTo>
                <a:lnTo>
                  <a:pt x="4514849" y="304799"/>
                </a:lnTo>
                <a:lnTo>
                  <a:pt x="3900068" y="0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C7DEF5-492E-3DBF-1540-BED940FF3FD8}"/>
              </a:ext>
            </a:extLst>
          </p:cNvPr>
          <p:cNvSpPr>
            <a:spLocks/>
          </p:cNvSpPr>
          <p:nvPr/>
        </p:nvSpPr>
        <p:spPr bwMode="auto">
          <a:xfrm>
            <a:off x="-2321" y="201543"/>
            <a:ext cx="4393505" cy="304800"/>
          </a:xfrm>
          <a:custGeom>
            <a:avLst/>
            <a:gdLst>
              <a:gd name="T0" fmla="*/ 0 w 1052195"/>
              <a:gd name="T1" fmla="*/ 295274 h 295275"/>
              <a:gd name="T2" fmla="*/ 1052190 w 1052195"/>
              <a:gd name="T3" fmla="*/ 295274 h 295275"/>
              <a:gd name="T4" fmla="*/ 1052190 w 1052195"/>
              <a:gd name="T5" fmla="*/ 0 h 295275"/>
              <a:gd name="T6" fmla="*/ 0 w 1052195"/>
              <a:gd name="T7" fmla="*/ 0 h 295275"/>
              <a:gd name="T8" fmla="*/ 0 w 1052195"/>
              <a:gd name="T9" fmla="*/ 295274 h 295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195" h="295275">
                <a:moveTo>
                  <a:pt x="0" y="295274"/>
                </a:moveTo>
                <a:lnTo>
                  <a:pt x="1052190" y="295274"/>
                </a:lnTo>
                <a:lnTo>
                  <a:pt x="1052190" y="0"/>
                </a:lnTo>
                <a:lnTo>
                  <a:pt x="0" y="0"/>
                </a:lnTo>
                <a:lnTo>
                  <a:pt x="0" y="295274"/>
                </a:lnTo>
                <a:close/>
              </a:path>
            </a:pathLst>
          </a:custGeom>
          <a:solidFill>
            <a:srgbClr val="243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PK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24D220-05B2-0B3F-0A10-407D3475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0"/>
            <a:ext cx="3216275" cy="3216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rtl="0"/>
            <a:endParaRPr lang="en-PK" altLang="en-PK"/>
          </a:p>
        </p:txBody>
      </p:sp>
      <p:pic>
        <p:nvPicPr>
          <p:cNvPr id="14" name="Picture 13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CE423F75-A7E6-50D8-F0FC-7BA9454E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144" y="0"/>
            <a:ext cx="1133856" cy="75590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44F053-6F8A-C54B-D86B-99335D6BBE42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5897398"/>
          <a:ext cx="11862816" cy="360119"/>
        </p:xfrm>
        <a:graphic>
          <a:graphicData uri="http://schemas.openxmlformats.org/drawingml/2006/table">
            <a:tbl>
              <a:tblPr firstRow="1" firstCol="1" bandRow="1"/>
              <a:tblGrid>
                <a:gridCol w="6034763">
                  <a:extLst>
                    <a:ext uri="{9D8B030D-6E8A-4147-A177-3AD203B41FA5}">
                      <a16:colId xmlns:a16="http://schemas.microsoft.com/office/drawing/2014/main" val="3109909026"/>
                    </a:ext>
                  </a:extLst>
                </a:gridCol>
                <a:gridCol w="5828053">
                  <a:extLst>
                    <a:ext uri="{9D8B030D-6E8A-4147-A177-3AD203B41FA5}">
                      <a16:colId xmlns:a16="http://schemas.microsoft.com/office/drawing/2014/main" val="1410675740"/>
                    </a:ext>
                  </a:extLst>
                </a:gridCol>
              </a:tblGrid>
              <a:tr h="3601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900" cap="all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025" marR="730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4782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132A8B5C-4A13-CE56-D46D-DFA253B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8600"/>
            <a:ext cx="1549400" cy="1549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8052A-2DAC-F8D6-A231-F28EB6630EFD}"/>
              </a:ext>
            </a:extLst>
          </p:cNvPr>
          <p:cNvSpPr/>
          <p:nvPr/>
        </p:nvSpPr>
        <p:spPr>
          <a:xfrm>
            <a:off x="4389421" y="0"/>
            <a:ext cx="1805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BITSYM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DF395C-2A7D-362E-BF4A-5CBC9A84F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4" y="6259323"/>
            <a:ext cx="1035569" cy="59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E7461-2F4A-ABF0-808D-C95ACF81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27" y="6246851"/>
            <a:ext cx="1035569" cy="599464"/>
          </a:xfrm>
          <a:prstGeom prst="rect">
            <a:avLst/>
          </a:prstGeom>
        </p:spPr>
      </p:pic>
      <p:pic>
        <p:nvPicPr>
          <p:cNvPr id="28" name="Picture 27" descr="A logo with blue lines and clouds&#10;&#10;Description automatically generated">
            <a:extLst>
              <a:ext uri="{FF2B5EF4-FFF2-40B4-BE49-F238E27FC236}">
                <a16:creationId xmlns:a16="http://schemas.microsoft.com/office/drawing/2014/main" id="{982D3207-9FDF-C69D-BB33-151C043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6257517"/>
            <a:ext cx="900725" cy="600483"/>
          </a:xfrm>
          <a:prstGeom prst="rect">
            <a:avLst/>
          </a:prstGeom>
        </p:spPr>
      </p:pic>
      <p:pic>
        <p:nvPicPr>
          <p:cNvPr id="31" name="Picture 30" descr="A black background with blue text and clouds&#10;&#10;Description automatically generated">
            <a:extLst>
              <a:ext uri="{FF2B5EF4-FFF2-40B4-BE49-F238E27FC236}">
                <a16:creationId xmlns:a16="http://schemas.microsoft.com/office/drawing/2014/main" id="{0BD827F6-DC06-4416-D24B-315E719D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419" y="6024622"/>
            <a:ext cx="1551267" cy="1061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4E90B-2ED8-D386-5A03-4EB4A3D34458}"/>
              </a:ext>
            </a:extLst>
          </p:cNvPr>
          <p:cNvSpPr/>
          <p:nvPr/>
        </p:nvSpPr>
        <p:spPr>
          <a:xfrm>
            <a:off x="3541904" y="2229622"/>
            <a:ext cx="4392100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Digital Security</a:t>
            </a:r>
          </a:p>
        </p:txBody>
      </p:sp>
      <p:pic>
        <p:nvPicPr>
          <p:cNvPr id="4" name="Picture 3" descr="A diagram of a building with many icons&#10;&#10;Description automatically generated">
            <a:extLst>
              <a:ext uri="{FF2B5EF4-FFF2-40B4-BE49-F238E27FC236}">
                <a16:creationId xmlns:a16="http://schemas.microsoft.com/office/drawing/2014/main" id="{022556B0-E82E-9354-5495-C50E44DB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51" y="4376441"/>
            <a:ext cx="3001820" cy="1424252"/>
          </a:xfrm>
          <a:prstGeom prst="rect">
            <a:avLst/>
          </a:prstGeom>
        </p:spPr>
      </p:pic>
      <p:pic>
        <p:nvPicPr>
          <p:cNvPr id="16" name="Picture 15" descr="A computer software with various icons&#10;&#10;Description automatically generated">
            <a:extLst>
              <a:ext uri="{FF2B5EF4-FFF2-40B4-BE49-F238E27FC236}">
                <a16:creationId xmlns:a16="http://schemas.microsoft.com/office/drawing/2014/main" id="{B1A6D61B-8830-BAB9-7EDE-938489A18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" y="4473146"/>
            <a:ext cx="2067244" cy="1424251"/>
          </a:xfrm>
          <a:prstGeom prst="rect">
            <a:avLst/>
          </a:prstGeom>
        </p:spPr>
      </p:pic>
      <p:pic>
        <p:nvPicPr>
          <p:cNvPr id="18" name="Picture 17" descr="A computer screen with people working on it&#10;&#10;Description automatically generated">
            <a:extLst>
              <a:ext uri="{FF2B5EF4-FFF2-40B4-BE49-F238E27FC236}">
                <a16:creationId xmlns:a16="http://schemas.microsoft.com/office/drawing/2014/main" id="{68BFDE09-97DB-1EAF-2371-8C7DF6E0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173" y="4376442"/>
            <a:ext cx="2639781" cy="1424251"/>
          </a:xfrm>
          <a:prstGeom prst="rect">
            <a:avLst/>
          </a:prstGeom>
        </p:spPr>
      </p:pic>
      <p:pic>
        <p:nvPicPr>
          <p:cNvPr id="23" name="Picture 22" descr="A robot surrounded by computer devices&#10;&#10;Description automatically generated">
            <a:extLst>
              <a:ext uri="{FF2B5EF4-FFF2-40B4-BE49-F238E27FC236}">
                <a16:creationId xmlns:a16="http://schemas.microsoft.com/office/drawing/2014/main" id="{26EB1814-2540-1D3C-5BC6-31B8601AE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778" y="4399196"/>
            <a:ext cx="2882167" cy="1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77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{5C4C6EEE-6C9C-9547-99A2-D4A667B75051}tf10001120</Template>
  <TotalTime>1668</TotalTime>
  <Words>2089</Words>
  <Application>Microsoft Macintosh PowerPoint</Application>
  <PresentationFormat>Widescreen</PresentationFormat>
  <Paragraphs>421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Antic Slab</vt:lpstr>
      <vt:lpstr>Arial</vt:lpstr>
      <vt:lpstr>Calibri</vt:lpstr>
      <vt:lpstr>Calibri Light</vt:lpstr>
      <vt:lpstr>Open Sans</vt:lpstr>
      <vt:lpstr>Poppins</vt:lpstr>
      <vt:lpstr>PT Sans</vt:lpstr>
      <vt:lpstr>Söhne</vt:lpstr>
      <vt:lpstr>Wingdings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 SHAHNAZ</dc:creator>
  <cp:lastModifiedBy>SANIA SHAHNAZ</cp:lastModifiedBy>
  <cp:revision>16</cp:revision>
  <dcterms:created xsi:type="dcterms:W3CDTF">2023-07-12T18:36:35Z</dcterms:created>
  <dcterms:modified xsi:type="dcterms:W3CDTF">2023-07-31T07:41:07Z</dcterms:modified>
</cp:coreProperties>
</file>